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146848279" r:id="rId2"/>
    <p:sldId id="2146848280" r:id="rId3"/>
    <p:sldId id="2146846645" r:id="rId4"/>
    <p:sldId id="256" r:id="rId5"/>
    <p:sldId id="2146848282" r:id="rId6"/>
    <p:sldId id="282" r:id="rId7"/>
    <p:sldId id="2142533308" r:id="rId8"/>
    <p:sldId id="2146846654" r:id="rId9"/>
    <p:sldId id="2146848281" r:id="rId10"/>
    <p:sldId id="259" r:id="rId11"/>
    <p:sldId id="2142533306" r:id="rId12"/>
    <p:sldId id="2146846646" r:id="rId13"/>
    <p:sldId id="263" r:id="rId14"/>
    <p:sldId id="264" r:id="rId15"/>
    <p:sldId id="2146846650" r:id="rId16"/>
    <p:sldId id="21468465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C91F8-591B-4394-987A-70CE5AAE532D}"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CCE6B-6F1A-42F6-ACE8-4EDECBBA5AC9}" type="slidenum">
              <a:rPr lang="en-US" smtClean="0"/>
              <a:t>‹#›</a:t>
            </a:fld>
            <a:endParaRPr lang="en-US"/>
          </a:p>
        </p:txBody>
      </p:sp>
    </p:spTree>
    <p:extLst>
      <p:ext uri="{BB962C8B-B14F-4D97-AF65-F5344CB8AC3E}">
        <p14:creationId xmlns:p14="http://schemas.microsoft.com/office/powerpoint/2010/main" val="132548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https://www.apmdigest.com/challenges-and-trends-in-observability-adoption-2024</a:t>
            </a:r>
          </a:p>
          <a:p>
            <a:pPr algn="l"/>
            <a:r>
              <a:rPr lang="en-US" b="0" dirty="0"/>
              <a:t>Dynatrace - </a:t>
            </a:r>
            <a:r>
              <a:rPr lang="en-US" sz="1800" b="0" i="0" u="none" strike="noStrike" baseline="0" dirty="0">
                <a:latin typeface="DT Flow Extrabold"/>
              </a:rPr>
              <a:t> The state of observability 2024</a:t>
            </a:r>
          </a:p>
          <a:p>
            <a:pPr algn="l"/>
            <a:r>
              <a:rPr lang="en-US" sz="1800" b="0" i="0" u="none" strike="noStrike" baseline="0" dirty="0">
                <a:latin typeface="DT Flow Extrabold"/>
              </a:rPr>
              <a:t>Splunk - state-of-observability-2023</a:t>
            </a:r>
            <a:endParaRPr lang="en-US" b="0" dirty="0"/>
          </a:p>
        </p:txBody>
      </p:sp>
      <p:sp>
        <p:nvSpPr>
          <p:cNvPr id="4" name="Slide Number Placeholder 3"/>
          <p:cNvSpPr>
            <a:spLocks noGrp="1"/>
          </p:cNvSpPr>
          <p:nvPr>
            <p:ph type="sldNum" sz="quarter" idx="5"/>
          </p:nvPr>
        </p:nvSpPr>
        <p:spPr/>
        <p:txBody>
          <a:bodyPr/>
          <a:lstStyle/>
          <a:p>
            <a:fld id="{436CCE6B-6F1A-42F6-ACE8-4EDECBBA5AC9}" type="slidenum">
              <a:rPr lang="en-US" smtClean="0"/>
              <a:t>2</a:t>
            </a:fld>
            <a:endParaRPr lang="en-US"/>
          </a:p>
        </p:txBody>
      </p:sp>
    </p:spTree>
    <p:extLst>
      <p:ext uri="{BB962C8B-B14F-4D97-AF65-F5344CB8AC3E}">
        <p14:creationId xmlns:p14="http://schemas.microsoft.com/office/powerpoint/2010/main" val="3725683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8375C1-7C5C-42A2-80F2-05631BB376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ヒラギノ角ゴ Pro W3" pitchFamily="12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ヒラギノ角ゴ Pro W3" pitchFamily="124" charset="-128"/>
              <a:cs typeface="+mn-cs"/>
            </a:endParaRPr>
          </a:p>
        </p:txBody>
      </p:sp>
    </p:spTree>
    <p:extLst>
      <p:ext uri="{BB962C8B-B14F-4D97-AF65-F5344CB8AC3E}">
        <p14:creationId xmlns:p14="http://schemas.microsoft.com/office/powerpoint/2010/main" val="3629633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a:t>
            </a:r>
            <a:endParaRPr lang="en-US" dirty="0"/>
          </a:p>
          <a:p>
            <a:endParaRPr lang="en-US" dirty="0"/>
          </a:p>
        </p:txBody>
      </p:sp>
      <p:sp>
        <p:nvSpPr>
          <p:cNvPr id="4" name="Slide Number Placeholder 3"/>
          <p:cNvSpPr>
            <a:spLocks noGrp="1"/>
          </p:cNvSpPr>
          <p:nvPr>
            <p:ph type="sldNum" sz="quarter" idx="10"/>
          </p:nvPr>
        </p:nvSpPr>
        <p:spPr/>
        <p:txBody>
          <a:bodyPr/>
          <a:lstStyle/>
          <a:p>
            <a:fld id="{CFA4B994-5AEB-45B6-893F-1C33079FE64C}" type="slidenum">
              <a:rPr lang="en-US" smtClean="0"/>
              <a:t>3</a:t>
            </a:fld>
            <a:endParaRPr lang="en-US"/>
          </a:p>
        </p:txBody>
      </p:sp>
    </p:spTree>
    <p:extLst>
      <p:ext uri="{BB962C8B-B14F-4D97-AF65-F5344CB8AC3E}">
        <p14:creationId xmlns:p14="http://schemas.microsoft.com/office/powerpoint/2010/main" val="1869971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6</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https://orienteed.com/en/what-is-observability/</a:t>
            </a:r>
          </a:p>
          <a:p>
            <a:endParaRPr lang="en-US" dirty="0"/>
          </a:p>
        </p:txBody>
      </p:sp>
      <p:sp>
        <p:nvSpPr>
          <p:cNvPr id="4" name="Slide Number Placeholder 3"/>
          <p:cNvSpPr>
            <a:spLocks noGrp="1"/>
          </p:cNvSpPr>
          <p:nvPr>
            <p:ph type="sldNum" sz="quarter" idx="5"/>
          </p:nvPr>
        </p:nvSpPr>
        <p:spPr/>
        <p:txBody>
          <a:bodyPr/>
          <a:lstStyle/>
          <a:p>
            <a:fld id="{436CCE6B-6F1A-42F6-ACE8-4EDECBBA5AC9}" type="slidenum">
              <a:rPr lang="en-US" smtClean="0"/>
              <a:t>7</a:t>
            </a:fld>
            <a:endParaRPr lang="en-US"/>
          </a:p>
        </p:txBody>
      </p:sp>
    </p:spTree>
    <p:extLst>
      <p:ext uri="{BB962C8B-B14F-4D97-AF65-F5344CB8AC3E}">
        <p14:creationId xmlns:p14="http://schemas.microsoft.com/office/powerpoint/2010/main" val="3006905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a:t>
            </a:r>
            <a:endParaRPr lang="en-US" dirty="0"/>
          </a:p>
          <a:p>
            <a:endParaRPr lang="en-US" dirty="0"/>
          </a:p>
        </p:txBody>
      </p:sp>
      <p:sp>
        <p:nvSpPr>
          <p:cNvPr id="4" name="Slide Number Placeholder 3"/>
          <p:cNvSpPr>
            <a:spLocks noGrp="1"/>
          </p:cNvSpPr>
          <p:nvPr>
            <p:ph type="sldNum" sz="quarter" idx="10"/>
          </p:nvPr>
        </p:nvSpPr>
        <p:spPr/>
        <p:txBody>
          <a:bodyPr/>
          <a:lstStyle/>
          <a:p>
            <a:fld id="{CFA4B994-5AEB-45B6-893F-1C33079FE64C}" type="slidenum">
              <a:rPr lang="en-US" smtClean="0"/>
              <a:t>8</a:t>
            </a:fld>
            <a:endParaRPr lang="en-US"/>
          </a:p>
        </p:txBody>
      </p:sp>
    </p:spTree>
    <p:extLst>
      <p:ext uri="{BB962C8B-B14F-4D97-AF65-F5344CB8AC3E}">
        <p14:creationId xmlns:p14="http://schemas.microsoft.com/office/powerpoint/2010/main" val="4103105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A4B994-5AEB-45B6-893F-1C33079FE64C}" type="slidenum">
              <a:rPr lang="en-US" smtClean="0"/>
              <a:t>9</a:t>
            </a:fld>
            <a:endParaRPr lang="en-US"/>
          </a:p>
        </p:txBody>
      </p:sp>
    </p:spTree>
    <p:extLst>
      <p:ext uri="{BB962C8B-B14F-4D97-AF65-F5344CB8AC3E}">
        <p14:creationId xmlns:p14="http://schemas.microsoft.com/office/powerpoint/2010/main" val="1993535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Offers a vendor-agnostic implementation on how to collect, receive, process, and export telemetry data (Metrics, Log and Traces)</a:t>
            </a:r>
          </a:p>
          <a:p>
            <a:pPr marL="285750" indent="-285750">
              <a:buFont typeface="Arial" panose="020B0604020202020204" pitchFamily="34" charset="0"/>
              <a:buChar char="•"/>
            </a:pPr>
            <a:r>
              <a:rPr lang="en-US" sz="1200" dirty="0"/>
              <a:t>Export telemetry data to observability back-ends of your choice both open source like </a:t>
            </a:r>
            <a:r>
              <a:rPr lang="en-US" sz="1200" dirty="0" err="1"/>
              <a:t>SigNoz</a:t>
            </a:r>
            <a:r>
              <a:rPr lang="en-US" sz="1200" dirty="0"/>
              <a:t>, Jaeger or vendor specific backends like Splunk, Datadog etc.,</a:t>
            </a:r>
          </a:p>
          <a:p>
            <a:endParaRPr lang="en-US" dirty="0"/>
          </a:p>
        </p:txBody>
      </p:sp>
      <p:sp>
        <p:nvSpPr>
          <p:cNvPr id="4" name="Slide Number Placeholder 3"/>
          <p:cNvSpPr>
            <a:spLocks noGrp="1"/>
          </p:cNvSpPr>
          <p:nvPr>
            <p:ph type="sldNum" sz="quarter" idx="5"/>
          </p:nvPr>
        </p:nvSpPr>
        <p:spPr/>
        <p:txBody>
          <a:bodyPr/>
          <a:lstStyle/>
          <a:p>
            <a:fld id="{436CCE6B-6F1A-42F6-ACE8-4EDECBBA5AC9}" type="slidenum">
              <a:rPr lang="en-US" smtClean="0"/>
              <a:t>11</a:t>
            </a:fld>
            <a:endParaRPr lang="en-US"/>
          </a:p>
        </p:txBody>
      </p:sp>
    </p:spTree>
    <p:extLst>
      <p:ext uri="{BB962C8B-B14F-4D97-AF65-F5344CB8AC3E}">
        <p14:creationId xmlns:p14="http://schemas.microsoft.com/office/powerpoint/2010/main" val="3834220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8375C1-7C5C-42A2-80F2-05631BB376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ヒラギノ角ゴ Pro W3" pitchFamily="12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ヒラギノ角ゴ Pro W3" pitchFamily="124" charset="-128"/>
              <a:cs typeface="+mn-cs"/>
            </a:endParaRPr>
          </a:p>
        </p:txBody>
      </p:sp>
    </p:spTree>
    <p:extLst>
      <p:ext uri="{BB962C8B-B14F-4D97-AF65-F5344CB8AC3E}">
        <p14:creationId xmlns:p14="http://schemas.microsoft.com/office/powerpoint/2010/main" val="169087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15</a:t>
            </a:fld>
            <a:endParaRPr lang="en-US" noProof="0" dirty="0"/>
          </a:p>
        </p:txBody>
      </p:sp>
    </p:spTree>
    <p:extLst>
      <p:ext uri="{BB962C8B-B14F-4D97-AF65-F5344CB8AC3E}">
        <p14:creationId xmlns:p14="http://schemas.microsoft.com/office/powerpoint/2010/main" val="1156369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F4F7-FCB2-33BE-8C46-A36691E116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0075B0-06F8-F72A-CF15-0340315BB5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2FC19-F692-6873-B94F-8C6102362E26}"/>
              </a:ext>
            </a:extLst>
          </p:cNvPr>
          <p:cNvSpPr>
            <a:spLocks noGrp="1"/>
          </p:cNvSpPr>
          <p:nvPr>
            <p:ph type="dt" sz="half" idx="10"/>
          </p:nvPr>
        </p:nvSpPr>
        <p:spPr/>
        <p:txBody>
          <a:bodyPr/>
          <a:lstStyle/>
          <a:p>
            <a:fld id="{7BB129CD-2D79-4935-80CF-036EA6F5C9B6}" type="datetime1">
              <a:rPr lang="en-US" smtClean="0"/>
              <a:t>4/18/2024</a:t>
            </a:fld>
            <a:endParaRPr lang="en-US"/>
          </a:p>
        </p:txBody>
      </p:sp>
      <p:sp>
        <p:nvSpPr>
          <p:cNvPr id="5" name="Footer Placeholder 4">
            <a:extLst>
              <a:ext uri="{FF2B5EF4-FFF2-40B4-BE49-F238E27FC236}">
                <a16:creationId xmlns:a16="http://schemas.microsoft.com/office/drawing/2014/main" id="{0C368EED-2B88-519E-D131-BE3956B9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319FC-3B97-25BA-E78C-F4559FED05F2}"/>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pic>
        <p:nvPicPr>
          <p:cNvPr id="7" name="Picture 6" descr="A picture containing logo&#10;&#10;Description automatically generated">
            <a:extLst>
              <a:ext uri="{FF2B5EF4-FFF2-40B4-BE49-F238E27FC236}">
                <a16:creationId xmlns:a16="http://schemas.microsoft.com/office/drawing/2014/main" id="{68FCD073-43CB-739A-20AD-924FA99C29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Tree>
    <p:extLst>
      <p:ext uri="{BB962C8B-B14F-4D97-AF65-F5344CB8AC3E}">
        <p14:creationId xmlns:p14="http://schemas.microsoft.com/office/powerpoint/2010/main" val="3094730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9C68-C42D-845C-6EA2-1F4519D6B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8775AB-F2FC-0048-C9E3-5C5D203321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9D2FA-7EF8-EF76-E676-73B18D686E01}"/>
              </a:ext>
            </a:extLst>
          </p:cNvPr>
          <p:cNvSpPr>
            <a:spLocks noGrp="1"/>
          </p:cNvSpPr>
          <p:nvPr>
            <p:ph type="dt" sz="half" idx="10"/>
          </p:nvPr>
        </p:nvSpPr>
        <p:spPr/>
        <p:txBody>
          <a:bodyPr/>
          <a:lstStyle/>
          <a:p>
            <a:fld id="{075DD554-9660-4FB0-AAF5-2C315EE494F5}" type="datetime1">
              <a:rPr lang="en-US" smtClean="0"/>
              <a:t>4/18/2024</a:t>
            </a:fld>
            <a:endParaRPr lang="en-US"/>
          </a:p>
        </p:txBody>
      </p:sp>
      <p:sp>
        <p:nvSpPr>
          <p:cNvPr id="5" name="Footer Placeholder 4">
            <a:extLst>
              <a:ext uri="{FF2B5EF4-FFF2-40B4-BE49-F238E27FC236}">
                <a16:creationId xmlns:a16="http://schemas.microsoft.com/office/drawing/2014/main" id="{4F92A42C-B5AC-596E-682F-8AA71CB69191}"/>
              </a:ext>
            </a:extLst>
          </p:cNvPr>
          <p:cNvSpPr>
            <a:spLocks noGrp="1"/>
          </p:cNvSpPr>
          <p:nvPr>
            <p:ph type="ftr" sz="quarter" idx="11"/>
          </p:nvPr>
        </p:nvSpPr>
        <p:spPr/>
        <p:txBody>
          <a:bodyPr/>
          <a:lstStyle/>
          <a:p>
            <a:endParaRPr lang="en-US"/>
          </a:p>
        </p:txBody>
      </p:sp>
      <p:pic>
        <p:nvPicPr>
          <p:cNvPr id="7" name="Picture 6" descr="A picture containing logo&#10;&#10;Description automatically generated">
            <a:extLst>
              <a:ext uri="{FF2B5EF4-FFF2-40B4-BE49-F238E27FC236}">
                <a16:creationId xmlns:a16="http://schemas.microsoft.com/office/drawing/2014/main" id="{678FDA67-DFA6-DFD5-4689-0A4D385E35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8" name="Slide Number Placeholder 5">
            <a:extLst>
              <a:ext uri="{FF2B5EF4-FFF2-40B4-BE49-F238E27FC236}">
                <a16:creationId xmlns:a16="http://schemas.microsoft.com/office/drawing/2014/main" id="{4AB29621-773A-5668-5A1E-A78B69DE6256}"/>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spTree>
    <p:extLst>
      <p:ext uri="{BB962C8B-B14F-4D97-AF65-F5344CB8AC3E}">
        <p14:creationId xmlns:p14="http://schemas.microsoft.com/office/powerpoint/2010/main" val="2702860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F2F913-E362-D39D-F683-F2657E12B6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DB8959-CE87-56CA-787B-673B030B5E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A9333-7665-1810-5A31-BF3793500F34}"/>
              </a:ext>
            </a:extLst>
          </p:cNvPr>
          <p:cNvSpPr>
            <a:spLocks noGrp="1"/>
          </p:cNvSpPr>
          <p:nvPr>
            <p:ph type="dt" sz="half" idx="10"/>
          </p:nvPr>
        </p:nvSpPr>
        <p:spPr/>
        <p:txBody>
          <a:bodyPr/>
          <a:lstStyle/>
          <a:p>
            <a:fld id="{78498EA0-E2EF-43C0-8A84-2E153FAFCB43}" type="datetime1">
              <a:rPr lang="en-US" smtClean="0"/>
              <a:t>4/18/2024</a:t>
            </a:fld>
            <a:endParaRPr lang="en-US"/>
          </a:p>
        </p:txBody>
      </p:sp>
      <p:sp>
        <p:nvSpPr>
          <p:cNvPr id="5" name="Footer Placeholder 4">
            <a:extLst>
              <a:ext uri="{FF2B5EF4-FFF2-40B4-BE49-F238E27FC236}">
                <a16:creationId xmlns:a16="http://schemas.microsoft.com/office/drawing/2014/main" id="{9972E819-8FF2-5448-CE5F-5140423AA5D2}"/>
              </a:ext>
            </a:extLst>
          </p:cNvPr>
          <p:cNvSpPr>
            <a:spLocks noGrp="1"/>
          </p:cNvSpPr>
          <p:nvPr>
            <p:ph type="ftr" sz="quarter" idx="11"/>
          </p:nvPr>
        </p:nvSpPr>
        <p:spPr/>
        <p:txBody>
          <a:bodyPr/>
          <a:lstStyle/>
          <a:p>
            <a:endParaRPr lang="en-US"/>
          </a:p>
        </p:txBody>
      </p:sp>
      <p:pic>
        <p:nvPicPr>
          <p:cNvPr id="7" name="Picture 6" descr="A picture containing logo&#10;&#10;Description automatically generated">
            <a:extLst>
              <a:ext uri="{FF2B5EF4-FFF2-40B4-BE49-F238E27FC236}">
                <a16:creationId xmlns:a16="http://schemas.microsoft.com/office/drawing/2014/main" id="{E7DCF5C8-A690-4AF5-193D-1CBE36D5EF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8" name="Slide Number Placeholder 5">
            <a:extLst>
              <a:ext uri="{FF2B5EF4-FFF2-40B4-BE49-F238E27FC236}">
                <a16:creationId xmlns:a16="http://schemas.microsoft.com/office/drawing/2014/main" id="{4EFB0BEB-337E-7BA1-1790-741AE8ABEF17}"/>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spTree>
    <p:extLst>
      <p:ext uri="{BB962C8B-B14F-4D97-AF65-F5344CB8AC3E}">
        <p14:creationId xmlns:p14="http://schemas.microsoft.com/office/powerpoint/2010/main" val="2987783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1"/>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2" y="1"/>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7" y="2377000"/>
            <a:ext cx="3571783"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7" y="4962525"/>
            <a:ext cx="3571783" cy="1219200"/>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4"/>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4"/>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Tree>
    <p:extLst>
      <p:ext uri="{BB962C8B-B14F-4D97-AF65-F5344CB8AC3E}">
        <p14:creationId xmlns:p14="http://schemas.microsoft.com/office/powerpoint/2010/main" val="215405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F8F8F8">
            <a:alpha val="0"/>
          </a:srgb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5DCF73F-AAE0-43DE-9487-63B1CA5D3166}"/>
              </a:ext>
            </a:extLst>
          </p:cNvPr>
          <p:cNvSpPr>
            <a:spLocks noGrp="1"/>
          </p:cNvSpPr>
          <p:nvPr>
            <p:ph type="title"/>
          </p:nvPr>
        </p:nvSpPr>
        <p:spPr>
          <a:xfrm>
            <a:off x="479877" y="171155"/>
            <a:ext cx="11338560" cy="457200"/>
          </a:xfrm>
          <a:prstGeom prst="rect">
            <a:avLst/>
          </a:prstGeom>
        </p:spPr>
        <p:txBody>
          <a:bodyPr wrap="square" lIns="0" tIns="0" rIns="0" bIns="0" anchor="ctr">
            <a:noAutofit/>
          </a:bodyPr>
          <a:lstStyle>
            <a:lvl1pPr>
              <a:defRPr kumimoji="0" lang="en-US" sz="2400" b="1" i="0" u="none" strike="noStrike" kern="0" cap="none" spc="0" normalizeH="0" baseline="0" dirty="0">
                <a:ln>
                  <a:noFill/>
                </a:ln>
                <a:solidFill>
                  <a:srgbClr val="0070C0"/>
                </a:solidFill>
                <a:effectLst/>
                <a:uLnTx/>
                <a:uFillTx/>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Master title style</a:t>
            </a:r>
          </a:p>
        </p:txBody>
      </p:sp>
      <p:pic>
        <p:nvPicPr>
          <p:cNvPr id="4" name="Picture 3" descr="A picture containing logo&#10;&#10;Description automatically generated">
            <a:extLst>
              <a:ext uri="{FF2B5EF4-FFF2-40B4-BE49-F238E27FC236}">
                <a16:creationId xmlns:a16="http://schemas.microsoft.com/office/drawing/2014/main" id="{45489491-8F15-A8D7-95BC-09CD06CCD1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Tree>
    <p:extLst>
      <p:ext uri="{BB962C8B-B14F-4D97-AF65-F5344CB8AC3E}">
        <p14:creationId xmlns:p14="http://schemas.microsoft.com/office/powerpoint/2010/main" val="731580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1"/>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2" y="1"/>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4"/>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4"/>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2"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7" y="2377000"/>
            <a:ext cx="3571783"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1"/>
          </a:xfrm>
        </p:spPr>
        <p:txBody>
          <a:bodyPr/>
          <a:lstStyle>
            <a:lvl1pPr marL="0" indent="0" algn="l">
              <a:buNone/>
              <a:defRPr sz="1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6" y="5400675"/>
            <a:ext cx="3206751" cy="247651"/>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693" lvl="0" indent="-266693"/>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6" y="5751513"/>
            <a:ext cx="3206751" cy="247651"/>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693" lvl="0" indent="-266693"/>
            <a:r>
              <a:rPr lang="en-US" noProof="0"/>
              <a:t>Email or Social Media Handle</a:t>
            </a:r>
          </a:p>
        </p:txBody>
      </p:sp>
    </p:spTree>
    <p:extLst>
      <p:ext uri="{BB962C8B-B14F-4D97-AF65-F5344CB8AC3E}">
        <p14:creationId xmlns:p14="http://schemas.microsoft.com/office/powerpoint/2010/main" val="358820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02BF-888A-737C-65D2-14FF71A504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ADFCE-F0B4-3AB0-1D6F-FE0A0D195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578AC-3315-174F-6D05-EDEDE98F77A9}"/>
              </a:ext>
            </a:extLst>
          </p:cNvPr>
          <p:cNvSpPr>
            <a:spLocks noGrp="1"/>
          </p:cNvSpPr>
          <p:nvPr>
            <p:ph type="dt" sz="half" idx="10"/>
          </p:nvPr>
        </p:nvSpPr>
        <p:spPr/>
        <p:txBody>
          <a:bodyPr/>
          <a:lstStyle/>
          <a:p>
            <a:fld id="{3DC9BAB8-5EA4-4114-9F18-4952C8B312F6}" type="datetime1">
              <a:rPr lang="en-US" smtClean="0"/>
              <a:t>4/18/2024</a:t>
            </a:fld>
            <a:endParaRPr lang="en-US"/>
          </a:p>
        </p:txBody>
      </p:sp>
      <p:sp>
        <p:nvSpPr>
          <p:cNvPr id="5" name="Footer Placeholder 4">
            <a:extLst>
              <a:ext uri="{FF2B5EF4-FFF2-40B4-BE49-F238E27FC236}">
                <a16:creationId xmlns:a16="http://schemas.microsoft.com/office/drawing/2014/main" id="{E169A118-322A-49F5-1039-C29BADAC0BD5}"/>
              </a:ext>
            </a:extLst>
          </p:cNvPr>
          <p:cNvSpPr>
            <a:spLocks noGrp="1"/>
          </p:cNvSpPr>
          <p:nvPr>
            <p:ph type="ftr" sz="quarter" idx="11"/>
          </p:nvPr>
        </p:nvSpPr>
        <p:spPr/>
        <p:txBody>
          <a:bodyPr/>
          <a:lstStyle/>
          <a:p>
            <a:endParaRPr lang="en-US"/>
          </a:p>
        </p:txBody>
      </p:sp>
      <p:pic>
        <p:nvPicPr>
          <p:cNvPr id="7" name="Picture 6" descr="A picture containing logo&#10;&#10;Description automatically generated">
            <a:extLst>
              <a:ext uri="{FF2B5EF4-FFF2-40B4-BE49-F238E27FC236}">
                <a16:creationId xmlns:a16="http://schemas.microsoft.com/office/drawing/2014/main" id="{58073077-8546-4381-962D-92F363DC85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8" name="Slide Number Placeholder 5">
            <a:extLst>
              <a:ext uri="{FF2B5EF4-FFF2-40B4-BE49-F238E27FC236}">
                <a16:creationId xmlns:a16="http://schemas.microsoft.com/office/drawing/2014/main" id="{640923CF-CFAC-51DD-8174-38B9448494FD}"/>
              </a:ext>
            </a:extLst>
          </p:cNvPr>
          <p:cNvSpPr txBox="1">
            <a:spLocks/>
          </p:cNvSpPr>
          <p:nvPr userDrawn="1"/>
        </p:nvSpPr>
        <p:spPr>
          <a:xfrm>
            <a:off x="9378880" y="646652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73EB992-B328-4DC7-93F0-3E59D9321942}" type="slidenum">
              <a:rPr lang="en-US" smtClean="0"/>
              <a:pPr/>
              <a:t>‹#›</a:t>
            </a:fld>
            <a:endParaRPr lang="en-US"/>
          </a:p>
        </p:txBody>
      </p:sp>
    </p:spTree>
    <p:extLst>
      <p:ext uri="{BB962C8B-B14F-4D97-AF65-F5344CB8AC3E}">
        <p14:creationId xmlns:p14="http://schemas.microsoft.com/office/powerpoint/2010/main" val="3246247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FE283-6F0A-25EF-16B7-316F13DC4A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50E1BD-D69A-F681-3A0E-A75E63329C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EEB34-0828-2446-6A02-C7DF4EE68D2F}"/>
              </a:ext>
            </a:extLst>
          </p:cNvPr>
          <p:cNvSpPr>
            <a:spLocks noGrp="1"/>
          </p:cNvSpPr>
          <p:nvPr>
            <p:ph type="dt" sz="half" idx="10"/>
          </p:nvPr>
        </p:nvSpPr>
        <p:spPr/>
        <p:txBody>
          <a:bodyPr/>
          <a:lstStyle/>
          <a:p>
            <a:fld id="{B8F00E99-F029-4A2F-8B41-B60F4485EE4C}" type="datetime1">
              <a:rPr lang="en-US" smtClean="0"/>
              <a:t>4/18/2024</a:t>
            </a:fld>
            <a:endParaRPr lang="en-US"/>
          </a:p>
        </p:txBody>
      </p:sp>
      <p:sp>
        <p:nvSpPr>
          <p:cNvPr id="5" name="Footer Placeholder 4">
            <a:extLst>
              <a:ext uri="{FF2B5EF4-FFF2-40B4-BE49-F238E27FC236}">
                <a16:creationId xmlns:a16="http://schemas.microsoft.com/office/drawing/2014/main" id="{882D2E73-FB2D-1CF6-B34B-F0B22ABE3FB4}"/>
              </a:ext>
            </a:extLst>
          </p:cNvPr>
          <p:cNvSpPr>
            <a:spLocks noGrp="1"/>
          </p:cNvSpPr>
          <p:nvPr>
            <p:ph type="ftr" sz="quarter" idx="11"/>
          </p:nvPr>
        </p:nvSpPr>
        <p:spPr/>
        <p:txBody>
          <a:bodyPr/>
          <a:lstStyle/>
          <a:p>
            <a:endParaRPr lang="en-US"/>
          </a:p>
        </p:txBody>
      </p:sp>
      <p:pic>
        <p:nvPicPr>
          <p:cNvPr id="7" name="Picture 6" descr="A picture containing logo&#10;&#10;Description automatically generated">
            <a:extLst>
              <a:ext uri="{FF2B5EF4-FFF2-40B4-BE49-F238E27FC236}">
                <a16:creationId xmlns:a16="http://schemas.microsoft.com/office/drawing/2014/main" id="{7321FA1D-AE74-6654-CE1D-6EDDFDBA35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8" name="Slide Number Placeholder 5">
            <a:extLst>
              <a:ext uri="{FF2B5EF4-FFF2-40B4-BE49-F238E27FC236}">
                <a16:creationId xmlns:a16="http://schemas.microsoft.com/office/drawing/2014/main" id="{7724458F-18A5-EF11-ACFC-8D8D847FFE82}"/>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spTree>
    <p:extLst>
      <p:ext uri="{BB962C8B-B14F-4D97-AF65-F5344CB8AC3E}">
        <p14:creationId xmlns:p14="http://schemas.microsoft.com/office/powerpoint/2010/main" val="78418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F3F0C-9751-6CA1-E117-6774B3B4B8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C147C-74B7-1528-F143-C00AA579F6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FFD174-7DDA-39CF-DC7F-542DB404B2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D94646-BF34-EC92-1B1C-A33B80562971}"/>
              </a:ext>
            </a:extLst>
          </p:cNvPr>
          <p:cNvSpPr>
            <a:spLocks noGrp="1"/>
          </p:cNvSpPr>
          <p:nvPr>
            <p:ph type="dt" sz="half" idx="10"/>
          </p:nvPr>
        </p:nvSpPr>
        <p:spPr/>
        <p:txBody>
          <a:bodyPr/>
          <a:lstStyle/>
          <a:p>
            <a:fld id="{43438A52-67AA-4C05-BBC2-5EB18895AE9E}" type="datetime1">
              <a:rPr lang="en-US" smtClean="0"/>
              <a:t>4/18/2024</a:t>
            </a:fld>
            <a:endParaRPr lang="en-US"/>
          </a:p>
        </p:txBody>
      </p:sp>
      <p:sp>
        <p:nvSpPr>
          <p:cNvPr id="6" name="Footer Placeholder 5">
            <a:extLst>
              <a:ext uri="{FF2B5EF4-FFF2-40B4-BE49-F238E27FC236}">
                <a16:creationId xmlns:a16="http://schemas.microsoft.com/office/drawing/2014/main" id="{9477CDCB-529A-DA2F-CC65-82C1C4B3C08E}"/>
              </a:ext>
            </a:extLst>
          </p:cNvPr>
          <p:cNvSpPr>
            <a:spLocks noGrp="1"/>
          </p:cNvSpPr>
          <p:nvPr>
            <p:ph type="ftr" sz="quarter" idx="11"/>
          </p:nvPr>
        </p:nvSpPr>
        <p:spPr/>
        <p:txBody>
          <a:bodyPr/>
          <a:lstStyle/>
          <a:p>
            <a:endParaRPr lang="en-US"/>
          </a:p>
        </p:txBody>
      </p:sp>
      <p:pic>
        <p:nvPicPr>
          <p:cNvPr id="8" name="Picture 7" descr="A picture containing logo&#10;&#10;Description automatically generated">
            <a:extLst>
              <a:ext uri="{FF2B5EF4-FFF2-40B4-BE49-F238E27FC236}">
                <a16:creationId xmlns:a16="http://schemas.microsoft.com/office/drawing/2014/main" id="{BB03E2DA-CBAA-008A-DFF8-19AEAA9D36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9" name="Slide Number Placeholder 5">
            <a:extLst>
              <a:ext uri="{FF2B5EF4-FFF2-40B4-BE49-F238E27FC236}">
                <a16:creationId xmlns:a16="http://schemas.microsoft.com/office/drawing/2014/main" id="{1A7B4825-B589-161A-90D9-E3D96DD035EA}"/>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spTree>
    <p:extLst>
      <p:ext uri="{BB962C8B-B14F-4D97-AF65-F5344CB8AC3E}">
        <p14:creationId xmlns:p14="http://schemas.microsoft.com/office/powerpoint/2010/main" val="1406583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C6E4-DB62-FF83-04A0-C10FD7E51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D588E2-AE7D-5E4B-6037-572892248A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C8F850-733A-B0BF-F281-4202D363F2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2778DE-9A8E-AD54-C78D-F90CAEAE98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B104AB-D798-3768-D347-E2A8B14955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91C2F9-5F73-F851-70D7-067FACC2A8FE}"/>
              </a:ext>
            </a:extLst>
          </p:cNvPr>
          <p:cNvSpPr>
            <a:spLocks noGrp="1"/>
          </p:cNvSpPr>
          <p:nvPr>
            <p:ph type="dt" sz="half" idx="10"/>
          </p:nvPr>
        </p:nvSpPr>
        <p:spPr/>
        <p:txBody>
          <a:bodyPr/>
          <a:lstStyle/>
          <a:p>
            <a:fld id="{7275EC4D-FF03-421D-95DE-EFE9547BBB38}" type="datetime1">
              <a:rPr lang="en-US" smtClean="0"/>
              <a:t>4/18/2024</a:t>
            </a:fld>
            <a:endParaRPr lang="en-US"/>
          </a:p>
        </p:txBody>
      </p:sp>
      <p:sp>
        <p:nvSpPr>
          <p:cNvPr id="8" name="Footer Placeholder 7">
            <a:extLst>
              <a:ext uri="{FF2B5EF4-FFF2-40B4-BE49-F238E27FC236}">
                <a16:creationId xmlns:a16="http://schemas.microsoft.com/office/drawing/2014/main" id="{D1888E02-0DE6-5C8E-EA9E-7B6E44614FC7}"/>
              </a:ext>
            </a:extLst>
          </p:cNvPr>
          <p:cNvSpPr>
            <a:spLocks noGrp="1"/>
          </p:cNvSpPr>
          <p:nvPr>
            <p:ph type="ftr" sz="quarter" idx="11"/>
          </p:nvPr>
        </p:nvSpPr>
        <p:spPr/>
        <p:txBody>
          <a:bodyPr/>
          <a:lstStyle/>
          <a:p>
            <a:endParaRPr lang="en-US"/>
          </a:p>
        </p:txBody>
      </p:sp>
      <p:pic>
        <p:nvPicPr>
          <p:cNvPr id="10" name="Picture 9" descr="A picture containing logo&#10;&#10;Description automatically generated">
            <a:extLst>
              <a:ext uri="{FF2B5EF4-FFF2-40B4-BE49-F238E27FC236}">
                <a16:creationId xmlns:a16="http://schemas.microsoft.com/office/drawing/2014/main" id="{5978679D-69E9-5CCC-1217-F18AF5A61F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11" name="Slide Number Placeholder 5">
            <a:extLst>
              <a:ext uri="{FF2B5EF4-FFF2-40B4-BE49-F238E27FC236}">
                <a16:creationId xmlns:a16="http://schemas.microsoft.com/office/drawing/2014/main" id="{1818B66C-0BFF-FE0D-A23B-D696C4DAC23C}"/>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spTree>
    <p:extLst>
      <p:ext uri="{BB962C8B-B14F-4D97-AF65-F5344CB8AC3E}">
        <p14:creationId xmlns:p14="http://schemas.microsoft.com/office/powerpoint/2010/main" val="2715751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5945-6D7E-27D9-F33D-9CF2965736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D2EC9D-E581-D4F7-5182-22959641DC12}"/>
              </a:ext>
            </a:extLst>
          </p:cNvPr>
          <p:cNvSpPr>
            <a:spLocks noGrp="1"/>
          </p:cNvSpPr>
          <p:nvPr>
            <p:ph type="dt" sz="half" idx="10"/>
          </p:nvPr>
        </p:nvSpPr>
        <p:spPr/>
        <p:txBody>
          <a:bodyPr/>
          <a:lstStyle/>
          <a:p>
            <a:fld id="{EB1FF2F2-86C6-4A7A-A9A8-8F499D1D26FE}" type="datetime1">
              <a:rPr lang="en-US" smtClean="0"/>
              <a:t>4/18/2024</a:t>
            </a:fld>
            <a:endParaRPr lang="en-US"/>
          </a:p>
        </p:txBody>
      </p:sp>
      <p:sp>
        <p:nvSpPr>
          <p:cNvPr id="4" name="Footer Placeholder 3">
            <a:extLst>
              <a:ext uri="{FF2B5EF4-FFF2-40B4-BE49-F238E27FC236}">
                <a16:creationId xmlns:a16="http://schemas.microsoft.com/office/drawing/2014/main" id="{63561FF4-8257-EF7A-280B-630C3E9A0DD2}"/>
              </a:ext>
            </a:extLst>
          </p:cNvPr>
          <p:cNvSpPr>
            <a:spLocks noGrp="1"/>
          </p:cNvSpPr>
          <p:nvPr>
            <p:ph type="ftr" sz="quarter" idx="11"/>
          </p:nvPr>
        </p:nvSpPr>
        <p:spPr/>
        <p:txBody>
          <a:bodyPr/>
          <a:lstStyle/>
          <a:p>
            <a:endParaRPr lang="en-US"/>
          </a:p>
        </p:txBody>
      </p:sp>
      <p:pic>
        <p:nvPicPr>
          <p:cNvPr id="6" name="Picture 5" descr="A picture containing logo&#10;&#10;Description automatically generated">
            <a:extLst>
              <a:ext uri="{FF2B5EF4-FFF2-40B4-BE49-F238E27FC236}">
                <a16:creationId xmlns:a16="http://schemas.microsoft.com/office/drawing/2014/main" id="{26568435-957D-7E16-00FD-76F83F9D12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7" name="Slide Number Placeholder 5">
            <a:extLst>
              <a:ext uri="{FF2B5EF4-FFF2-40B4-BE49-F238E27FC236}">
                <a16:creationId xmlns:a16="http://schemas.microsoft.com/office/drawing/2014/main" id="{AADA6925-B2F6-2306-0F7B-61749955EB3B}"/>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spTree>
    <p:extLst>
      <p:ext uri="{BB962C8B-B14F-4D97-AF65-F5344CB8AC3E}">
        <p14:creationId xmlns:p14="http://schemas.microsoft.com/office/powerpoint/2010/main" val="2081385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997DE7-6D15-27E5-9152-E864836105EA}"/>
              </a:ext>
            </a:extLst>
          </p:cNvPr>
          <p:cNvSpPr>
            <a:spLocks noGrp="1"/>
          </p:cNvSpPr>
          <p:nvPr>
            <p:ph type="dt" sz="half" idx="10"/>
          </p:nvPr>
        </p:nvSpPr>
        <p:spPr/>
        <p:txBody>
          <a:bodyPr/>
          <a:lstStyle/>
          <a:p>
            <a:fld id="{FA41AD5A-CB0F-4CFA-A43A-6F40E6F7A7C0}" type="datetime1">
              <a:rPr lang="en-US" smtClean="0"/>
              <a:t>4/18/2024</a:t>
            </a:fld>
            <a:endParaRPr lang="en-US"/>
          </a:p>
        </p:txBody>
      </p:sp>
      <p:sp>
        <p:nvSpPr>
          <p:cNvPr id="3" name="Footer Placeholder 2">
            <a:extLst>
              <a:ext uri="{FF2B5EF4-FFF2-40B4-BE49-F238E27FC236}">
                <a16:creationId xmlns:a16="http://schemas.microsoft.com/office/drawing/2014/main" id="{F854B90F-E8B2-9309-8930-B4C3802A258B}"/>
              </a:ext>
            </a:extLst>
          </p:cNvPr>
          <p:cNvSpPr>
            <a:spLocks noGrp="1"/>
          </p:cNvSpPr>
          <p:nvPr>
            <p:ph type="ftr" sz="quarter" idx="11"/>
          </p:nvPr>
        </p:nvSpPr>
        <p:spPr/>
        <p:txBody>
          <a:bodyPr/>
          <a:lstStyle/>
          <a:p>
            <a:endParaRPr lang="en-US"/>
          </a:p>
        </p:txBody>
      </p:sp>
      <p:pic>
        <p:nvPicPr>
          <p:cNvPr id="5" name="Picture 4" descr="A picture containing logo&#10;&#10;Description automatically generated">
            <a:extLst>
              <a:ext uri="{FF2B5EF4-FFF2-40B4-BE49-F238E27FC236}">
                <a16:creationId xmlns:a16="http://schemas.microsoft.com/office/drawing/2014/main" id="{8BBFCD82-4E3F-CEB0-DAEE-D9399D9BF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6" name="Slide Number Placeholder 5">
            <a:extLst>
              <a:ext uri="{FF2B5EF4-FFF2-40B4-BE49-F238E27FC236}">
                <a16:creationId xmlns:a16="http://schemas.microsoft.com/office/drawing/2014/main" id="{FBA17586-CE68-4836-5B97-D0B32B5C096A}"/>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spTree>
    <p:extLst>
      <p:ext uri="{BB962C8B-B14F-4D97-AF65-F5344CB8AC3E}">
        <p14:creationId xmlns:p14="http://schemas.microsoft.com/office/powerpoint/2010/main" val="1458184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B37A-6227-48F1-2D4E-F46A7FC25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7DB8F9-6F84-F9B2-D3D0-B1C510264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737A0-5365-5CCE-54B9-8A3997491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13FC0F-39CA-7385-5F0B-9DB11109F868}"/>
              </a:ext>
            </a:extLst>
          </p:cNvPr>
          <p:cNvSpPr>
            <a:spLocks noGrp="1"/>
          </p:cNvSpPr>
          <p:nvPr>
            <p:ph type="dt" sz="half" idx="10"/>
          </p:nvPr>
        </p:nvSpPr>
        <p:spPr/>
        <p:txBody>
          <a:bodyPr/>
          <a:lstStyle/>
          <a:p>
            <a:fld id="{2A2EFAF1-7952-4085-A19B-7F61D4ABC2FB}" type="datetime1">
              <a:rPr lang="en-US" smtClean="0"/>
              <a:t>4/18/2024</a:t>
            </a:fld>
            <a:endParaRPr lang="en-US"/>
          </a:p>
        </p:txBody>
      </p:sp>
      <p:sp>
        <p:nvSpPr>
          <p:cNvPr id="6" name="Footer Placeholder 5">
            <a:extLst>
              <a:ext uri="{FF2B5EF4-FFF2-40B4-BE49-F238E27FC236}">
                <a16:creationId xmlns:a16="http://schemas.microsoft.com/office/drawing/2014/main" id="{5E91FD10-FEFA-7518-1AED-285D4A985AE1}"/>
              </a:ext>
            </a:extLst>
          </p:cNvPr>
          <p:cNvSpPr>
            <a:spLocks noGrp="1"/>
          </p:cNvSpPr>
          <p:nvPr>
            <p:ph type="ftr" sz="quarter" idx="11"/>
          </p:nvPr>
        </p:nvSpPr>
        <p:spPr/>
        <p:txBody>
          <a:bodyPr/>
          <a:lstStyle/>
          <a:p>
            <a:endParaRPr lang="en-US"/>
          </a:p>
        </p:txBody>
      </p:sp>
      <p:pic>
        <p:nvPicPr>
          <p:cNvPr id="8" name="Picture 7" descr="A picture containing logo&#10;&#10;Description automatically generated">
            <a:extLst>
              <a:ext uri="{FF2B5EF4-FFF2-40B4-BE49-F238E27FC236}">
                <a16:creationId xmlns:a16="http://schemas.microsoft.com/office/drawing/2014/main" id="{34AC1ACD-F2DA-55CF-3620-29C939FC87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9" name="Slide Number Placeholder 5">
            <a:extLst>
              <a:ext uri="{FF2B5EF4-FFF2-40B4-BE49-F238E27FC236}">
                <a16:creationId xmlns:a16="http://schemas.microsoft.com/office/drawing/2014/main" id="{18D2DD77-C4DC-C574-5DF5-4E4DA22524AE}"/>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spTree>
    <p:extLst>
      <p:ext uri="{BB962C8B-B14F-4D97-AF65-F5344CB8AC3E}">
        <p14:creationId xmlns:p14="http://schemas.microsoft.com/office/powerpoint/2010/main" val="3881803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8059F-FB03-786A-C4C8-103902E453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D620D1-4ACF-C061-D12A-9E899C9A8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4CD873-3ECD-3FA0-0F89-E127544E64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B7869B-DB5A-56F4-FB36-F017B7EDCFD3}"/>
              </a:ext>
            </a:extLst>
          </p:cNvPr>
          <p:cNvSpPr>
            <a:spLocks noGrp="1"/>
          </p:cNvSpPr>
          <p:nvPr>
            <p:ph type="dt" sz="half" idx="10"/>
          </p:nvPr>
        </p:nvSpPr>
        <p:spPr/>
        <p:txBody>
          <a:bodyPr/>
          <a:lstStyle/>
          <a:p>
            <a:fld id="{A089E79E-F512-499F-870C-67E6A373E339}" type="datetime1">
              <a:rPr lang="en-US" smtClean="0"/>
              <a:t>4/18/2024</a:t>
            </a:fld>
            <a:endParaRPr lang="en-US"/>
          </a:p>
        </p:txBody>
      </p:sp>
      <p:sp>
        <p:nvSpPr>
          <p:cNvPr id="6" name="Footer Placeholder 5">
            <a:extLst>
              <a:ext uri="{FF2B5EF4-FFF2-40B4-BE49-F238E27FC236}">
                <a16:creationId xmlns:a16="http://schemas.microsoft.com/office/drawing/2014/main" id="{03B273F3-B715-896B-1C66-F0CF26C1FB0E}"/>
              </a:ext>
            </a:extLst>
          </p:cNvPr>
          <p:cNvSpPr>
            <a:spLocks noGrp="1"/>
          </p:cNvSpPr>
          <p:nvPr>
            <p:ph type="ftr" sz="quarter" idx="11"/>
          </p:nvPr>
        </p:nvSpPr>
        <p:spPr/>
        <p:txBody>
          <a:bodyPr/>
          <a:lstStyle/>
          <a:p>
            <a:endParaRPr lang="en-US"/>
          </a:p>
        </p:txBody>
      </p:sp>
      <p:pic>
        <p:nvPicPr>
          <p:cNvPr id="8" name="Picture 7" descr="A picture containing logo&#10;&#10;Description automatically generated">
            <a:extLst>
              <a:ext uri="{FF2B5EF4-FFF2-40B4-BE49-F238E27FC236}">
                <a16:creationId xmlns:a16="http://schemas.microsoft.com/office/drawing/2014/main" id="{EC5D6138-795D-7965-8C39-79F4CFA64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
        <p:nvSpPr>
          <p:cNvPr id="9" name="Slide Number Placeholder 5">
            <a:extLst>
              <a:ext uri="{FF2B5EF4-FFF2-40B4-BE49-F238E27FC236}">
                <a16:creationId xmlns:a16="http://schemas.microsoft.com/office/drawing/2014/main" id="{53DD9039-CDF8-00B2-7E31-D76B6023BBD7}"/>
              </a:ext>
            </a:extLst>
          </p:cNvPr>
          <p:cNvSpPr>
            <a:spLocks noGrp="1"/>
          </p:cNvSpPr>
          <p:nvPr>
            <p:ph type="sldNum" sz="quarter" idx="12"/>
          </p:nvPr>
        </p:nvSpPr>
        <p:spPr>
          <a:xfrm>
            <a:off x="9378880" y="6466520"/>
            <a:ext cx="2743200" cy="365125"/>
          </a:xfrm>
        </p:spPr>
        <p:txBody>
          <a:bodyPr/>
          <a:lstStyle>
            <a:lvl1pPr>
              <a:defRPr b="1">
                <a:solidFill>
                  <a:schemeClr val="accent4">
                    <a:lumMod val="75000"/>
                  </a:schemeClr>
                </a:solidFill>
              </a:defRPr>
            </a:lvl1pPr>
          </a:lstStyle>
          <a:p>
            <a:fld id="{473EB992-B328-4DC7-93F0-3E59D9321942}" type="slidenum">
              <a:rPr lang="en-US" smtClean="0"/>
              <a:pPr/>
              <a:t>‹#›</a:t>
            </a:fld>
            <a:endParaRPr lang="en-US"/>
          </a:p>
        </p:txBody>
      </p:sp>
    </p:spTree>
    <p:extLst>
      <p:ext uri="{BB962C8B-B14F-4D97-AF65-F5344CB8AC3E}">
        <p14:creationId xmlns:p14="http://schemas.microsoft.com/office/powerpoint/2010/main" val="242873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0B4804-0267-D344-FE33-CD904342F6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FB1B23-F7B1-0634-BE08-EBF44AF89D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298E6B-1A47-11A6-F0D1-1BDE94BAC8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6F50D4-6F35-4493-8905-C6F5720D68DE}" type="datetime1">
              <a:rPr lang="en-US" smtClean="0"/>
              <a:t>4/18/2024</a:t>
            </a:fld>
            <a:endParaRPr lang="en-US"/>
          </a:p>
        </p:txBody>
      </p:sp>
      <p:sp>
        <p:nvSpPr>
          <p:cNvPr id="5" name="Footer Placeholder 4">
            <a:extLst>
              <a:ext uri="{FF2B5EF4-FFF2-40B4-BE49-F238E27FC236}">
                <a16:creationId xmlns:a16="http://schemas.microsoft.com/office/drawing/2014/main" id="{3524CEB3-C742-9FCF-E7F2-E891F78826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87C3ED-6223-D852-529D-80CB70B1B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3EB992-B328-4DC7-93F0-3E59D9321942}" type="slidenum">
              <a:rPr lang="en-US" smtClean="0"/>
              <a:t>‹#›</a:t>
            </a:fld>
            <a:endParaRPr lang="en-US"/>
          </a:p>
        </p:txBody>
      </p:sp>
      <p:pic>
        <p:nvPicPr>
          <p:cNvPr id="9" name="Picture 8" descr="A picture containing logo&#10;&#10;Description automatically generated">
            <a:extLst>
              <a:ext uri="{FF2B5EF4-FFF2-40B4-BE49-F238E27FC236}">
                <a16:creationId xmlns:a16="http://schemas.microsoft.com/office/drawing/2014/main" id="{7C25842E-FE97-20A9-2493-A3EEA98CF5D8}"/>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Tree>
    <p:extLst>
      <p:ext uri="{BB962C8B-B14F-4D97-AF65-F5344CB8AC3E}">
        <p14:creationId xmlns:p14="http://schemas.microsoft.com/office/powerpoint/2010/main" val="1590258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4.png"/><Relationship Id="rId4" Type="http://schemas.microsoft.com/office/2007/relationships/hdphoto" Target="../media/hdphoto2.wdp"/><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notesSlide" Target="../notesSlides/notesSlide2.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image" Target="../media/image27.png"/><Relationship Id="rId26" Type="http://schemas.openxmlformats.org/officeDocument/2006/relationships/image" Target="../media/image30.png"/><Relationship Id="rId3" Type="http://schemas.openxmlformats.org/officeDocument/2006/relationships/image" Target="../media/image18.png"/><Relationship Id="rId21" Type="http://schemas.openxmlformats.org/officeDocument/2006/relationships/image" Target="../media/image29.png"/><Relationship Id="rId7" Type="http://schemas.openxmlformats.org/officeDocument/2006/relationships/image" Target="../media/image20.png"/><Relationship Id="rId12" Type="http://schemas.openxmlformats.org/officeDocument/2006/relationships/image" Target="../media/image10.png"/><Relationship Id="rId17" Type="http://schemas.openxmlformats.org/officeDocument/2006/relationships/image" Target="../media/image26.png"/><Relationship Id="rId25" Type="http://schemas.microsoft.com/office/2007/relationships/hdphoto" Target="../media/hdphoto1.wdp"/><Relationship Id="rId2" Type="http://schemas.openxmlformats.org/officeDocument/2006/relationships/image" Target="../media/image17.jpeg"/><Relationship Id="rId16" Type="http://schemas.openxmlformats.org/officeDocument/2006/relationships/image" Target="../media/image25.png"/><Relationship Id="rId20" Type="http://schemas.openxmlformats.org/officeDocument/2006/relationships/image" Target="../media/image13.png"/><Relationship Id="rId29"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2.png"/><Relationship Id="rId24" Type="http://schemas.openxmlformats.org/officeDocument/2006/relationships/image" Target="../media/image16.png"/><Relationship Id="rId5" Type="http://schemas.openxmlformats.org/officeDocument/2006/relationships/image" Target="../media/image7.png"/><Relationship Id="rId15" Type="http://schemas.openxmlformats.org/officeDocument/2006/relationships/image" Target="../media/image24.png"/><Relationship Id="rId23" Type="http://schemas.openxmlformats.org/officeDocument/2006/relationships/image" Target="../media/image15.png"/><Relationship Id="rId28" Type="http://schemas.openxmlformats.org/officeDocument/2006/relationships/image" Target="../media/image32.png"/><Relationship Id="rId10" Type="http://schemas.openxmlformats.org/officeDocument/2006/relationships/image" Target="../media/image9.png"/><Relationship Id="rId19"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1.png"/><Relationship Id="rId14" Type="http://schemas.openxmlformats.org/officeDocument/2006/relationships/image" Target="../media/image23.png"/><Relationship Id="rId22" Type="http://schemas.openxmlformats.org/officeDocument/2006/relationships/image" Target="../media/image14.png"/><Relationship Id="rId27" Type="http://schemas.openxmlformats.org/officeDocument/2006/relationships/image" Target="../media/image31.png"/><Relationship Id="rId30" Type="http://schemas.openxmlformats.org/officeDocument/2006/relationships/image" Target="../media/image34.jpe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4.png"/><Relationship Id="rId18" Type="http://schemas.openxmlformats.org/officeDocument/2006/relationships/image" Target="../media/image13.png"/><Relationship Id="rId26" Type="http://schemas.openxmlformats.org/officeDocument/2006/relationships/image" Target="../media/image32.png"/><Relationship Id="rId3" Type="http://schemas.openxmlformats.org/officeDocument/2006/relationships/image" Target="../media/image7.png"/><Relationship Id="rId21" Type="http://schemas.openxmlformats.org/officeDocument/2006/relationships/image" Target="../media/image15.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27.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24" Type="http://schemas.openxmlformats.org/officeDocument/2006/relationships/image" Target="../media/image30.png"/><Relationship Id="rId5" Type="http://schemas.openxmlformats.org/officeDocument/2006/relationships/image" Target="../media/image20.png"/><Relationship Id="rId15" Type="http://schemas.openxmlformats.org/officeDocument/2006/relationships/image" Target="../media/image26.png"/><Relationship Id="rId23" Type="http://schemas.microsoft.com/office/2007/relationships/hdphoto" Target="../media/hdphoto1.wdp"/><Relationship Id="rId28" Type="http://schemas.openxmlformats.org/officeDocument/2006/relationships/image" Target="../media/image34.jpeg"/><Relationship Id="rId10" Type="http://schemas.openxmlformats.org/officeDocument/2006/relationships/image" Target="../media/image10.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22.png"/><Relationship Id="rId14" Type="http://schemas.openxmlformats.org/officeDocument/2006/relationships/image" Target="../media/image25.png"/><Relationship Id="rId22" Type="http://schemas.openxmlformats.org/officeDocument/2006/relationships/image" Target="../media/image16.png"/><Relationship Id="rId27"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B384189-15AA-AEFE-837C-7445A06E2EB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E9CDF211-BA38-FB23-7DE3-192120E1A962}"/>
              </a:ext>
            </a:extLst>
          </p:cNvPr>
          <p:cNvSpPr/>
          <p:nvPr/>
        </p:nvSpPr>
        <p:spPr>
          <a:xfrm flipH="1">
            <a:off x="-86491" y="-22198"/>
            <a:ext cx="12260470" cy="6902395"/>
          </a:xfrm>
          <a:prstGeom prst="rect">
            <a:avLst/>
          </a:prstGeom>
          <a:gradFill flip="none" rotWithShape="1">
            <a:gsLst>
              <a:gs pos="47600">
                <a:srgbClr val="002060">
                  <a:alpha val="57000"/>
                </a:srgbClr>
              </a:gs>
              <a:gs pos="0">
                <a:srgbClr val="002060">
                  <a:alpha val="0"/>
                </a:srgbClr>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A949978-20B0-E83E-5212-F826154A2582}"/>
              </a:ext>
            </a:extLst>
          </p:cNvPr>
          <p:cNvSpPr/>
          <p:nvPr/>
        </p:nvSpPr>
        <p:spPr>
          <a:xfrm flipH="1">
            <a:off x="18021" y="5817635"/>
            <a:ext cx="12192001" cy="1040365"/>
          </a:xfrm>
          <a:prstGeom prst="rect">
            <a:avLst/>
          </a:prstGeom>
          <a:gradFill flip="none" rotWithShape="1">
            <a:gsLst>
              <a:gs pos="18000">
                <a:srgbClr val="00052E">
                  <a:alpha val="80000"/>
                </a:srgbClr>
              </a:gs>
              <a:gs pos="100000">
                <a:srgbClr val="00052E">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6AA7B95F-FB3F-0D60-C741-5504D1BFD347}"/>
              </a:ext>
            </a:extLst>
          </p:cNvPr>
          <p:cNvGrpSpPr/>
          <p:nvPr/>
        </p:nvGrpSpPr>
        <p:grpSpPr>
          <a:xfrm>
            <a:off x="281265" y="2642470"/>
            <a:ext cx="7213179" cy="2208281"/>
            <a:chOff x="6130230" y="2490199"/>
            <a:chExt cx="6119534" cy="2208281"/>
          </a:xfrm>
        </p:grpSpPr>
        <p:sp>
          <p:nvSpPr>
            <p:cNvPr id="23" name="Title 3">
              <a:extLst>
                <a:ext uri="{FF2B5EF4-FFF2-40B4-BE49-F238E27FC236}">
                  <a16:creationId xmlns:a16="http://schemas.microsoft.com/office/drawing/2014/main" id="{631000BA-0113-989E-6D31-6B0A7C7AA0D0}"/>
                </a:ext>
              </a:extLst>
            </p:cNvPr>
            <p:cNvSpPr txBox="1">
              <a:spLocks/>
            </p:cNvSpPr>
            <p:nvPr/>
          </p:nvSpPr>
          <p:spPr>
            <a:xfrm>
              <a:off x="6166906" y="3663197"/>
              <a:ext cx="2318601" cy="1035283"/>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9140" rtl="0" eaLnBrk="1" fontAlgn="base" latinLnBrk="0" hangingPunct="1">
                <a:lnSpc>
                  <a:spcPts val="3900"/>
                </a:lnSpc>
                <a:spcBef>
                  <a:spcPct val="0"/>
                </a:spcBef>
                <a:spcAft>
                  <a:spcPct val="0"/>
                </a:spcAft>
                <a:buClrTx/>
                <a:buSzTx/>
                <a:buFontTx/>
                <a:buNone/>
                <a:tabLst/>
                <a:defRPr/>
              </a:pPr>
              <a:r>
                <a:rPr lang="en-US" sz="2000" b="1" i="0" spc="-15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TESTINGMIND</a:t>
              </a:r>
              <a:endParaRPr lang="en-US" sz="2000" b="1" dirty="0">
                <a:solidFill>
                  <a:prstClr val="white"/>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1219140" rtl="0" eaLnBrk="1" fontAlgn="base" latinLnBrk="0" hangingPunct="1">
                <a:lnSpc>
                  <a:spcPts val="3900"/>
                </a:lnSpc>
                <a:spcBef>
                  <a:spcPct val="0"/>
                </a:spcBef>
                <a:spcAft>
                  <a:spcPct val="0"/>
                </a:spcAft>
                <a:buClrTx/>
                <a:buSzTx/>
                <a:buFontTx/>
                <a:buNone/>
                <a:tabLst/>
                <a:defRPr/>
              </a:pPr>
              <a:r>
                <a:rPr lang="en-US" sz="2000" b="1" dirty="0">
                  <a:solidFill>
                    <a:prstClr val="white"/>
                  </a:solidFill>
                  <a:latin typeface="Calibri" panose="020F0502020204030204"/>
                  <a:ea typeface="STKaiti"/>
                  <a:cs typeface="Calibri Light" panose="020F0302020204030204" pitchFamily="34" charset="0"/>
                </a:rPr>
                <a:t>May </a:t>
              </a:r>
              <a:r>
                <a:rPr kumimoji="0" lang="en-US" sz="2000" b="1" i="0" u="none" strike="noStrike" kern="1200" cap="none" spc="0" normalizeH="0" baseline="0" noProof="0" dirty="0">
                  <a:ln>
                    <a:noFill/>
                  </a:ln>
                  <a:solidFill>
                    <a:prstClr val="white"/>
                  </a:solidFill>
                  <a:effectLst/>
                  <a:uLnTx/>
                  <a:uFillTx/>
                  <a:latin typeface="Calibri" panose="020F0502020204030204"/>
                  <a:ea typeface="STKaiti"/>
                  <a:cs typeface="Calibri Light" panose="020F0302020204030204" pitchFamily="34" charset="0"/>
                </a:rPr>
                <a:t>2024</a:t>
              </a:r>
            </a:p>
          </p:txBody>
        </p:sp>
        <p:grpSp>
          <p:nvGrpSpPr>
            <p:cNvPr id="24" name="Group 23">
              <a:extLst>
                <a:ext uri="{FF2B5EF4-FFF2-40B4-BE49-F238E27FC236}">
                  <a16:creationId xmlns:a16="http://schemas.microsoft.com/office/drawing/2014/main" id="{5CE519D0-B0AB-81F6-C8D5-505F2C15EF18}"/>
                </a:ext>
              </a:extLst>
            </p:cNvPr>
            <p:cNvGrpSpPr/>
            <p:nvPr/>
          </p:nvGrpSpPr>
          <p:grpSpPr>
            <a:xfrm>
              <a:off x="6130230" y="2490199"/>
              <a:ext cx="6119534" cy="1149848"/>
              <a:chOff x="7747769" y="2182277"/>
              <a:chExt cx="6119534" cy="1149848"/>
            </a:xfrm>
          </p:grpSpPr>
          <p:cxnSp>
            <p:nvCxnSpPr>
              <p:cNvPr id="25" name="Straight Connector 24">
                <a:extLst>
                  <a:ext uri="{FF2B5EF4-FFF2-40B4-BE49-F238E27FC236}">
                    <a16:creationId xmlns:a16="http://schemas.microsoft.com/office/drawing/2014/main" id="{56DB0B76-8D0D-851B-0049-C4985DB71D85}"/>
                  </a:ext>
                </a:extLst>
              </p:cNvPr>
              <p:cNvCxnSpPr>
                <a:cxnSpLocks/>
              </p:cNvCxnSpPr>
              <p:nvPr/>
            </p:nvCxnSpPr>
            <p:spPr>
              <a:xfrm>
                <a:off x="7747772" y="3332125"/>
                <a:ext cx="5943600" cy="0"/>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2D94DE4-DED5-0BAF-4E84-399D8181E9C3}"/>
                  </a:ext>
                </a:extLst>
              </p:cNvPr>
              <p:cNvSpPr txBox="1">
                <a:spLocks/>
              </p:cNvSpPr>
              <p:nvPr/>
            </p:nvSpPr>
            <p:spPr>
              <a:xfrm flipH="1">
                <a:off x="7747769" y="2182277"/>
                <a:ext cx="6119534" cy="1092735"/>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spc="-150" dirty="0">
                    <a:solidFill>
                      <a:schemeClr val="bg1"/>
                    </a:solidFill>
                    <a:effectLst/>
                    <a:latin typeface="+mj-lt"/>
                  </a:rPr>
                  <a:t>How Observability empowers Quality Engineers to build reliable systems</a:t>
                </a:r>
              </a:p>
            </p:txBody>
          </p:sp>
        </p:grpSp>
      </p:grpSp>
      <p:sp>
        <p:nvSpPr>
          <p:cNvPr id="7" name="TextBox 6">
            <a:extLst>
              <a:ext uri="{FF2B5EF4-FFF2-40B4-BE49-F238E27FC236}">
                <a16:creationId xmlns:a16="http://schemas.microsoft.com/office/drawing/2014/main" id="{A791A35E-4D00-6E10-1E45-EE2B918B9B7D}"/>
              </a:ext>
            </a:extLst>
          </p:cNvPr>
          <p:cNvSpPr txBox="1"/>
          <p:nvPr/>
        </p:nvSpPr>
        <p:spPr>
          <a:xfrm>
            <a:off x="281265" y="4964861"/>
            <a:ext cx="6150428" cy="369332"/>
          </a:xfrm>
          <a:prstGeom prst="rect">
            <a:avLst/>
          </a:prstGeom>
          <a:noFill/>
        </p:spPr>
        <p:txBody>
          <a:bodyPr wrap="square">
            <a:spAutoFit/>
          </a:bodyPr>
          <a:lstStyle/>
          <a:p>
            <a:r>
              <a:rPr lang="en-US" sz="1800" b="1" dirty="0">
                <a:solidFill>
                  <a:schemeClr val="bg1"/>
                </a:solidFill>
                <a:latin typeface="+mj-lt"/>
              </a:rPr>
              <a:t>Sai Sivasailem, </a:t>
            </a:r>
            <a:r>
              <a:rPr lang="en-US" sz="1800" b="1" dirty="0" err="1">
                <a:solidFill>
                  <a:schemeClr val="bg1"/>
                </a:solidFill>
                <a:latin typeface="+mj-lt"/>
              </a:rPr>
              <a:t>LTIMindtree</a:t>
            </a:r>
            <a:endParaRPr lang="en-US" sz="1800" b="1" dirty="0">
              <a:solidFill>
                <a:schemeClr val="bg1"/>
              </a:solidFill>
              <a:latin typeface="+mj-lt"/>
            </a:endParaRPr>
          </a:p>
        </p:txBody>
      </p:sp>
      <p:pic>
        <p:nvPicPr>
          <p:cNvPr id="3" name="Picture 2" descr="A picture containing logo&#10;&#10;Description automatically generated">
            <a:extLst>
              <a:ext uri="{FF2B5EF4-FFF2-40B4-BE49-F238E27FC236}">
                <a16:creationId xmlns:a16="http://schemas.microsoft.com/office/drawing/2014/main" id="{831A2A6C-26EA-FA3E-29D8-5C4F250F1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4" y="6513128"/>
            <a:ext cx="1493010" cy="272533"/>
          </a:xfrm>
          <a:prstGeom prst="rect">
            <a:avLst/>
          </a:prstGeom>
        </p:spPr>
      </p:pic>
    </p:spTree>
    <p:extLst>
      <p:ext uri="{BB962C8B-B14F-4D97-AF65-F5344CB8AC3E}">
        <p14:creationId xmlns:p14="http://schemas.microsoft.com/office/powerpoint/2010/main" val="206903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28112-1446-60B4-1D9B-EC2B3415780F}"/>
              </a:ext>
            </a:extLst>
          </p:cNvPr>
          <p:cNvSpPr txBox="1"/>
          <p:nvPr/>
        </p:nvSpPr>
        <p:spPr>
          <a:xfrm>
            <a:off x="198991" y="343261"/>
            <a:ext cx="7525378" cy="43088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defPPr>
              <a:defRPr lang="en-US"/>
            </a:defPPr>
            <a:lvl1pPr fontAlgn="base">
              <a:spcBef>
                <a:spcPct val="0"/>
              </a:spcBef>
              <a:spcAft>
                <a:spcPct val="0"/>
              </a:spcAft>
              <a:defRPr sz="2800" b="1" i="0" baseline="0">
                <a:latin typeface="Calibri Light"/>
                <a:ea typeface="+mj-ea"/>
                <a:cs typeface="Calibri Light"/>
              </a:defRPr>
            </a:lvl1pPr>
            <a:lvl2pPr fontAlgn="base">
              <a:spcBef>
                <a:spcPct val="0"/>
              </a:spcBef>
              <a:spcAft>
                <a:spcPct val="0"/>
              </a:spcAft>
              <a:defRPr sz="2667">
                <a:solidFill>
                  <a:schemeClr val="accent1"/>
                </a:solidFill>
                <a:latin typeface="Arial" pitchFamily="34" charset="0"/>
                <a:ea typeface="STKaiti" pitchFamily="2" charset="-122"/>
                <a:cs typeface="Geneva" pitchFamily="34" charset="0"/>
              </a:defRPr>
            </a:lvl2pPr>
            <a:lvl3pPr fontAlgn="base">
              <a:spcBef>
                <a:spcPct val="0"/>
              </a:spcBef>
              <a:spcAft>
                <a:spcPct val="0"/>
              </a:spcAft>
              <a:defRPr sz="2667">
                <a:solidFill>
                  <a:schemeClr val="accent1"/>
                </a:solidFill>
                <a:latin typeface="Arial" pitchFamily="34" charset="0"/>
                <a:ea typeface="STKaiti" pitchFamily="2" charset="-122"/>
                <a:cs typeface="Geneva" pitchFamily="34" charset="0"/>
              </a:defRPr>
            </a:lvl3pPr>
            <a:lvl4pPr fontAlgn="base">
              <a:spcBef>
                <a:spcPct val="0"/>
              </a:spcBef>
              <a:spcAft>
                <a:spcPct val="0"/>
              </a:spcAft>
              <a:defRPr sz="2667">
                <a:solidFill>
                  <a:schemeClr val="accent1"/>
                </a:solidFill>
                <a:latin typeface="Arial" pitchFamily="34" charset="0"/>
                <a:ea typeface="STKaiti" pitchFamily="2" charset="-122"/>
                <a:cs typeface="Geneva" pitchFamily="34" charset="0"/>
              </a:defRPr>
            </a:lvl4pPr>
            <a:lvl5pPr fontAlgn="base">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a:lstStyle>
          <a:p>
            <a:r>
              <a:rPr lang="en-US" dirty="0"/>
              <a:t>But we already have monitoring systems in place…</a:t>
            </a:r>
          </a:p>
        </p:txBody>
      </p:sp>
      <p:sp>
        <p:nvSpPr>
          <p:cNvPr id="3" name="TextBox 2">
            <a:extLst>
              <a:ext uri="{FF2B5EF4-FFF2-40B4-BE49-F238E27FC236}">
                <a16:creationId xmlns:a16="http://schemas.microsoft.com/office/drawing/2014/main" id="{6FCF25B7-908D-9082-E09D-1C643A574D12}"/>
              </a:ext>
            </a:extLst>
          </p:cNvPr>
          <p:cNvSpPr txBox="1"/>
          <p:nvPr/>
        </p:nvSpPr>
        <p:spPr>
          <a:xfrm>
            <a:off x="6934984" y="2550870"/>
            <a:ext cx="3483613" cy="1200329"/>
          </a:xfrm>
          <a:prstGeom prst="rect">
            <a:avLst/>
          </a:prstGeom>
          <a:noFill/>
        </p:spPr>
        <p:txBody>
          <a:bodyPr wrap="square">
            <a:spAutoFit/>
          </a:bodyPr>
          <a:lstStyle/>
          <a:p>
            <a:r>
              <a:rPr lang="en-US" dirty="0"/>
              <a:t>Monitoring helps engineers understand system-level concerns, while Observability for application-level concerns.</a:t>
            </a:r>
          </a:p>
        </p:txBody>
      </p:sp>
      <p:sp>
        <p:nvSpPr>
          <p:cNvPr id="2" name="Slide Number Placeholder 1">
            <a:extLst>
              <a:ext uri="{FF2B5EF4-FFF2-40B4-BE49-F238E27FC236}">
                <a16:creationId xmlns:a16="http://schemas.microsoft.com/office/drawing/2014/main" id="{79A52754-76D2-7B7B-04B8-17F8F53293F8}"/>
              </a:ext>
            </a:extLst>
          </p:cNvPr>
          <p:cNvSpPr>
            <a:spLocks noGrp="1"/>
          </p:cNvSpPr>
          <p:nvPr>
            <p:ph type="sldNum" sz="quarter" idx="12"/>
          </p:nvPr>
        </p:nvSpPr>
        <p:spPr/>
        <p:txBody>
          <a:bodyPr/>
          <a:lstStyle/>
          <a:p>
            <a:fld id="{473EB992-B328-4DC7-93F0-3E59D9321942}" type="slidenum">
              <a:rPr lang="en-US" smtClean="0"/>
              <a:t>10</a:t>
            </a:fld>
            <a:endParaRPr lang="en-US" dirty="0"/>
          </a:p>
        </p:txBody>
      </p:sp>
      <p:sp>
        <p:nvSpPr>
          <p:cNvPr id="6" name="TextBox 5">
            <a:extLst>
              <a:ext uri="{FF2B5EF4-FFF2-40B4-BE49-F238E27FC236}">
                <a16:creationId xmlns:a16="http://schemas.microsoft.com/office/drawing/2014/main" id="{4A505592-B548-D233-CC0A-6B450A238594}"/>
              </a:ext>
            </a:extLst>
          </p:cNvPr>
          <p:cNvSpPr txBox="1"/>
          <p:nvPr/>
        </p:nvSpPr>
        <p:spPr>
          <a:xfrm>
            <a:off x="7893558" y="6533666"/>
            <a:ext cx="3719322" cy="215444"/>
          </a:xfrm>
          <a:prstGeom prst="rect">
            <a:avLst/>
          </a:prstGeom>
          <a:noFill/>
        </p:spPr>
        <p:txBody>
          <a:bodyPr wrap="square">
            <a:spAutoFit/>
          </a:bodyPr>
          <a:lstStyle/>
          <a:p>
            <a:r>
              <a:rPr lang="en-US" sz="800" dirty="0"/>
              <a:t>Source: https://www.itconductor.com/blog/how-to-build-observable-systems</a:t>
            </a:r>
          </a:p>
        </p:txBody>
      </p:sp>
      <p:sp>
        <p:nvSpPr>
          <p:cNvPr id="8" name="TextBox 7">
            <a:extLst>
              <a:ext uri="{FF2B5EF4-FFF2-40B4-BE49-F238E27FC236}">
                <a16:creationId xmlns:a16="http://schemas.microsoft.com/office/drawing/2014/main" id="{960A4DBD-42DD-D25D-4DC6-55DD9119785C}"/>
              </a:ext>
            </a:extLst>
          </p:cNvPr>
          <p:cNvSpPr txBox="1"/>
          <p:nvPr/>
        </p:nvSpPr>
        <p:spPr>
          <a:xfrm>
            <a:off x="491157" y="1288046"/>
            <a:ext cx="7338393" cy="307777"/>
          </a:xfrm>
          <a:prstGeom prst="rect">
            <a:avLst/>
          </a:prstGeom>
          <a:noFill/>
        </p:spPr>
        <p:txBody>
          <a:bodyPr wrap="square">
            <a:spAutoFit/>
          </a:bodyPr>
          <a:lstStyle/>
          <a:p>
            <a:r>
              <a:rPr lang="en-US" sz="1400" dirty="0"/>
              <a:t>Observability helps detect, investigate and resolve the unknown unknowns</a:t>
            </a:r>
          </a:p>
        </p:txBody>
      </p:sp>
      <p:grpSp>
        <p:nvGrpSpPr>
          <p:cNvPr id="15" name="Group 14">
            <a:extLst>
              <a:ext uri="{FF2B5EF4-FFF2-40B4-BE49-F238E27FC236}">
                <a16:creationId xmlns:a16="http://schemas.microsoft.com/office/drawing/2014/main" id="{29D53B72-003D-E13D-6C75-9616B6057E5E}"/>
              </a:ext>
            </a:extLst>
          </p:cNvPr>
          <p:cNvGrpSpPr/>
          <p:nvPr/>
        </p:nvGrpSpPr>
        <p:grpSpPr>
          <a:xfrm>
            <a:off x="1061170" y="1768126"/>
            <a:ext cx="4798123" cy="4469794"/>
            <a:chOff x="722842" y="1989294"/>
            <a:chExt cx="4798123" cy="4469794"/>
          </a:xfrm>
        </p:grpSpPr>
        <p:pic>
          <p:nvPicPr>
            <p:cNvPr id="1026" name="Picture 2" descr="How to Build Observable Systems?">
              <a:extLst>
                <a:ext uri="{FF2B5EF4-FFF2-40B4-BE49-F238E27FC236}">
                  <a16:creationId xmlns:a16="http://schemas.microsoft.com/office/drawing/2014/main" id="{59B1EAAD-2835-141A-53F8-06F50F605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42" y="1989294"/>
              <a:ext cx="4798123" cy="402249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D8A356E9-3680-0D3A-3E4E-450C0D85F02A}"/>
                </a:ext>
              </a:extLst>
            </p:cNvPr>
            <p:cNvSpPr/>
            <p:nvPr/>
          </p:nvSpPr>
          <p:spPr>
            <a:xfrm>
              <a:off x="1074657" y="3591612"/>
              <a:ext cx="2309566" cy="2073897"/>
            </a:xfrm>
            <a:prstGeom prst="ellipse">
              <a:avLst/>
            </a:prstGeom>
            <a:solidFill>
              <a:schemeClr val="bg2">
                <a:alpha val="2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DB2417D-EC83-42AB-A5B8-6C164C3C5982}"/>
                </a:ext>
              </a:extLst>
            </p:cNvPr>
            <p:cNvCxnSpPr/>
            <p:nvPr/>
          </p:nvCxnSpPr>
          <p:spPr>
            <a:xfrm flipV="1">
              <a:off x="2212848" y="5435712"/>
              <a:ext cx="0" cy="7315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F6FE447-62DB-8E90-8FF6-C60709CB0263}"/>
                </a:ext>
              </a:extLst>
            </p:cNvPr>
            <p:cNvSpPr txBox="1"/>
            <p:nvPr/>
          </p:nvSpPr>
          <p:spPr>
            <a:xfrm>
              <a:off x="1321308" y="6089756"/>
              <a:ext cx="1783080" cy="369332"/>
            </a:xfrm>
            <a:prstGeom prst="rect">
              <a:avLst/>
            </a:prstGeom>
            <a:noFill/>
          </p:spPr>
          <p:txBody>
            <a:bodyPr wrap="square" rtlCol="0">
              <a:spAutoFit/>
            </a:bodyPr>
            <a:lstStyle/>
            <a:p>
              <a:pPr algn="ctr"/>
              <a:r>
                <a:rPr lang="en-US" dirty="0">
                  <a:solidFill>
                    <a:schemeClr val="accent4">
                      <a:lumMod val="75000"/>
                    </a:schemeClr>
                  </a:solidFill>
                </a:rPr>
                <a:t>Observability</a:t>
              </a:r>
            </a:p>
          </p:txBody>
        </p:sp>
      </p:grpSp>
    </p:spTree>
    <p:extLst>
      <p:ext uri="{BB962C8B-B14F-4D97-AF65-F5344CB8AC3E}">
        <p14:creationId xmlns:p14="http://schemas.microsoft.com/office/powerpoint/2010/main" val="4006781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518B4CB-5F35-464A-A05B-85AE8C97A581}"/>
              </a:ext>
            </a:extLst>
          </p:cNvPr>
          <p:cNvSpPr>
            <a:spLocks noGrp="1"/>
          </p:cNvSpPr>
          <p:nvPr>
            <p:ph type="title"/>
          </p:nvPr>
        </p:nvSpPr>
        <p:spPr>
          <a:xfrm>
            <a:off x="360282" y="354326"/>
            <a:ext cx="8115652" cy="387798"/>
          </a:xfrm>
          <a:noFill/>
          <a:ln w="12700">
            <a:noFill/>
            <a:miter lim="800000"/>
            <a:headEnd/>
            <a:tailEnd/>
          </a:ln>
        </p:spPr>
        <p:txBody>
          <a:bodyPr vert="horz" wrap="square" lIns="0" tIns="0" rIns="0" bIns="0" numCol="1" rtlCol="0" anchor="t" anchorCtr="0" compatLnSpc="1">
            <a:prstTxWarp prst="textNoShape">
              <a:avLst/>
            </a:prstTxWarp>
            <a:spAutoFit/>
          </a:bodyPr>
          <a:lstStyle/>
          <a:p>
            <a:pPr defTabSz="914400" fontAlgn="base">
              <a:spcAft>
                <a:spcPct val="0"/>
              </a:spcAft>
            </a:pPr>
            <a:r>
              <a:rPr lang="en-IN" sz="2800" b="1" dirty="0">
                <a:solidFill>
                  <a:schemeClr val="tx1"/>
                </a:solidFill>
                <a:latin typeface="Calibri Light"/>
                <a:cs typeface="Calibri Light"/>
              </a:rPr>
              <a:t>OpenTelemetry – Observability Framework</a:t>
            </a:r>
          </a:p>
        </p:txBody>
      </p:sp>
      <p:sp>
        <p:nvSpPr>
          <p:cNvPr id="6" name="Rectangle 5">
            <a:extLst>
              <a:ext uri="{FF2B5EF4-FFF2-40B4-BE49-F238E27FC236}">
                <a16:creationId xmlns:a16="http://schemas.microsoft.com/office/drawing/2014/main" id="{9C554584-68A2-49AE-8345-63E8F4581460}"/>
              </a:ext>
            </a:extLst>
          </p:cNvPr>
          <p:cNvSpPr/>
          <p:nvPr/>
        </p:nvSpPr>
        <p:spPr>
          <a:xfrm>
            <a:off x="6737249" y="3948152"/>
            <a:ext cx="5001441" cy="646331"/>
          </a:xfrm>
          <a:prstGeom prst="rect">
            <a:avLst/>
          </a:prstGeom>
          <a:noFill/>
        </p:spPr>
        <p:txBody>
          <a:bodyPr wrap="square" rtlCol="0">
            <a:spAutoFit/>
          </a:bodyPr>
          <a:lstStyle/>
          <a:p>
            <a:r>
              <a:rPr lang="en-US" sz="1200" b="1" dirty="0" err="1"/>
              <a:t>OTel</a:t>
            </a:r>
            <a:r>
              <a:rPr lang="en-US" sz="1200" b="1" dirty="0"/>
              <a:t> Collector </a:t>
            </a:r>
            <a:r>
              <a:rPr lang="en-US" sz="1200" dirty="0"/>
              <a:t>offers a vendor-agnostic implementation on how to collect, receive, process, and export telemetry data (Metrics, Log and Traces) to observability back-ends of your choice</a:t>
            </a:r>
          </a:p>
        </p:txBody>
      </p:sp>
      <p:grpSp>
        <p:nvGrpSpPr>
          <p:cNvPr id="9" name="Group 8">
            <a:extLst>
              <a:ext uri="{FF2B5EF4-FFF2-40B4-BE49-F238E27FC236}">
                <a16:creationId xmlns:a16="http://schemas.microsoft.com/office/drawing/2014/main" id="{878BEBA5-76CC-4DCB-9E7D-D11190F15525}"/>
              </a:ext>
            </a:extLst>
          </p:cNvPr>
          <p:cNvGrpSpPr/>
          <p:nvPr/>
        </p:nvGrpSpPr>
        <p:grpSpPr>
          <a:xfrm>
            <a:off x="6703980" y="2466632"/>
            <a:ext cx="4600422" cy="1292662"/>
            <a:chOff x="7951306" y="1337316"/>
            <a:chExt cx="4600422" cy="1292662"/>
          </a:xfrm>
        </p:grpSpPr>
        <p:sp>
          <p:nvSpPr>
            <p:cNvPr id="5" name="Rectangle 4">
              <a:extLst>
                <a:ext uri="{FF2B5EF4-FFF2-40B4-BE49-F238E27FC236}">
                  <a16:creationId xmlns:a16="http://schemas.microsoft.com/office/drawing/2014/main" id="{FBF1906B-469D-4E6C-8BBF-40DCAD7D5A0A}"/>
                </a:ext>
              </a:extLst>
            </p:cNvPr>
            <p:cNvSpPr/>
            <p:nvPr/>
          </p:nvSpPr>
          <p:spPr>
            <a:xfrm>
              <a:off x="7951306" y="1337316"/>
              <a:ext cx="2985983" cy="276999"/>
            </a:xfrm>
            <a:prstGeom prst="rect">
              <a:avLst/>
            </a:prstGeom>
            <a:noFill/>
          </p:spPr>
          <p:txBody>
            <a:bodyPr wrap="square" rtlCol="0">
              <a:spAutoFit/>
            </a:bodyPr>
            <a:lstStyle/>
            <a:p>
              <a:r>
                <a:rPr lang="en-US" sz="1200" b="1" dirty="0" err="1"/>
                <a:t>OTel</a:t>
              </a:r>
              <a:r>
                <a:rPr lang="en-US" sz="1200" b="1" dirty="0"/>
                <a:t> Library - API / SDK:</a:t>
              </a:r>
            </a:p>
          </p:txBody>
        </p:sp>
        <p:sp>
          <p:nvSpPr>
            <p:cNvPr id="8" name="Rectangle 7">
              <a:extLst>
                <a:ext uri="{FF2B5EF4-FFF2-40B4-BE49-F238E27FC236}">
                  <a16:creationId xmlns:a16="http://schemas.microsoft.com/office/drawing/2014/main" id="{FDAA1635-8066-471D-ABB2-CC03D6FAC0D7}"/>
                </a:ext>
              </a:extLst>
            </p:cNvPr>
            <p:cNvSpPr/>
            <p:nvPr/>
          </p:nvSpPr>
          <p:spPr>
            <a:xfrm>
              <a:off x="7984575" y="1614315"/>
              <a:ext cx="4567153"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Code Instrumentation for popular languages like Java, .NET, GO, Python etc., to enable tracing</a:t>
              </a:r>
            </a:p>
            <a:p>
              <a:pPr marL="285750" indent="-285750">
                <a:buFont typeface="Arial" panose="020B0604020202020204" pitchFamily="34" charset="0"/>
                <a:buChar char="•"/>
              </a:pPr>
              <a:r>
                <a:rPr lang="en-US" sz="1200" dirty="0"/>
                <a:t>Supports auto-instrumentation (for specific languages) and manual instrumentation by importing API and SDK to your service code</a:t>
              </a:r>
            </a:p>
          </p:txBody>
        </p:sp>
      </p:grpSp>
      <p:sp>
        <p:nvSpPr>
          <p:cNvPr id="4" name="TextBox 3">
            <a:extLst>
              <a:ext uri="{FF2B5EF4-FFF2-40B4-BE49-F238E27FC236}">
                <a16:creationId xmlns:a16="http://schemas.microsoft.com/office/drawing/2014/main" id="{175677D1-ACE5-2EF3-EF8D-CB1C8960F7B6}"/>
              </a:ext>
            </a:extLst>
          </p:cNvPr>
          <p:cNvSpPr txBox="1"/>
          <p:nvPr/>
        </p:nvSpPr>
        <p:spPr>
          <a:xfrm>
            <a:off x="509720" y="1101976"/>
            <a:ext cx="6499628" cy="276999"/>
          </a:xfrm>
          <a:prstGeom prst="rect">
            <a:avLst/>
          </a:prstGeom>
          <a:noFill/>
        </p:spPr>
        <p:txBody>
          <a:bodyPr wrap="square">
            <a:spAutoFit/>
          </a:bodyPr>
          <a:lstStyle/>
          <a:p>
            <a:r>
              <a:rPr lang="en-US" sz="1200" dirty="0"/>
              <a:t>OpenTelemetry is an Open-Source observability framework for Cloud Native software</a:t>
            </a:r>
          </a:p>
        </p:txBody>
      </p:sp>
      <p:pic>
        <p:nvPicPr>
          <p:cNvPr id="1026" name="Picture 2">
            <a:extLst>
              <a:ext uri="{FF2B5EF4-FFF2-40B4-BE49-F238E27FC236}">
                <a16:creationId xmlns:a16="http://schemas.microsoft.com/office/drawing/2014/main" id="{8C96F069-4986-2F2A-E441-883BC4238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50" y="1758394"/>
            <a:ext cx="6153549" cy="4026179"/>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1">
            <a:extLst>
              <a:ext uri="{FF2B5EF4-FFF2-40B4-BE49-F238E27FC236}">
                <a16:creationId xmlns:a16="http://schemas.microsoft.com/office/drawing/2014/main" id="{4E22AE80-4BCD-29CB-C896-FF27F8523BE6}"/>
              </a:ext>
            </a:extLst>
          </p:cNvPr>
          <p:cNvSpPr>
            <a:spLocks noGrp="1"/>
          </p:cNvSpPr>
          <p:nvPr>
            <p:ph type="sldNum" sz="quarter" idx="12"/>
          </p:nvPr>
        </p:nvSpPr>
        <p:spPr>
          <a:xfrm>
            <a:off x="9378880" y="6466520"/>
            <a:ext cx="2743200" cy="365125"/>
          </a:xfrm>
        </p:spPr>
        <p:txBody>
          <a:bodyPr/>
          <a:lstStyle/>
          <a:p>
            <a:fld id="{473EB992-B328-4DC7-93F0-3E59D9321942}" type="slidenum">
              <a:rPr lang="en-US" smtClean="0"/>
              <a:t>11</a:t>
            </a:fld>
            <a:endParaRPr lang="en-US" dirty="0"/>
          </a:p>
        </p:txBody>
      </p:sp>
      <p:pic>
        <p:nvPicPr>
          <p:cNvPr id="2050" name="Picture 2" descr="OpenTelemetry">
            <a:extLst>
              <a:ext uri="{FF2B5EF4-FFF2-40B4-BE49-F238E27FC236}">
                <a16:creationId xmlns:a16="http://schemas.microsoft.com/office/drawing/2014/main" id="{02FC8D0C-7A8F-3563-B4FE-C40E49F5599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6923" y="1662874"/>
            <a:ext cx="1630758" cy="60875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2933D3-8D0C-B2C6-8AFE-7615AF2E37F9}"/>
              </a:ext>
            </a:extLst>
          </p:cNvPr>
          <p:cNvSpPr txBox="1"/>
          <p:nvPr/>
        </p:nvSpPr>
        <p:spPr>
          <a:xfrm>
            <a:off x="6737249" y="4838004"/>
            <a:ext cx="5001441" cy="461665"/>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a:lvl1pPr>
          </a:lstStyle>
          <a:p>
            <a:pPr marL="0" indent="0">
              <a:buNone/>
            </a:pPr>
            <a:r>
              <a:rPr lang="en-US" b="1" dirty="0" err="1"/>
              <a:t>OpenTelemetry</a:t>
            </a:r>
            <a:r>
              <a:rPr lang="en-US" b="1" dirty="0"/>
              <a:t> Protocol (OTLP) </a:t>
            </a:r>
            <a:r>
              <a:rPr lang="en-US" dirty="0"/>
              <a:t>specification describes the encoding, transport, and delivery mechanism of telemetry data</a:t>
            </a:r>
          </a:p>
        </p:txBody>
      </p:sp>
    </p:spTree>
    <p:extLst>
      <p:ext uri="{BB962C8B-B14F-4D97-AF65-F5344CB8AC3E}">
        <p14:creationId xmlns:p14="http://schemas.microsoft.com/office/powerpoint/2010/main" val="51829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1BC2B2-70E3-F590-DBF4-4AA9369F45E3}"/>
              </a:ext>
            </a:extLst>
          </p:cNvPr>
          <p:cNvPicPr>
            <a:picLocks noChangeAspect="1"/>
          </p:cNvPicPr>
          <p:nvPr/>
        </p:nvPicPr>
        <p:blipFill rotWithShape="1">
          <a:blip r:embed="rId3" cstate="screen">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4170" y="-75561"/>
            <a:ext cx="12196169" cy="6858000"/>
          </a:xfrm>
          <a:prstGeom prst="rect">
            <a:avLst/>
          </a:prstGeom>
        </p:spPr>
      </p:pic>
      <p:sp>
        <p:nvSpPr>
          <p:cNvPr id="7" name="Slide Number Placeholder 2" hidden="1">
            <a:extLst>
              <a:ext uri="{FF2B5EF4-FFF2-40B4-BE49-F238E27FC236}">
                <a16:creationId xmlns:a16="http://schemas.microsoft.com/office/drawing/2014/main" id="{049C9DBF-6D5E-4EC3-939E-B3B738EA760B}"/>
              </a:ext>
            </a:extLst>
          </p:cNvPr>
          <p:cNvSpPr>
            <a:spLocks noGrp="1"/>
          </p:cNvSpPr>
          <p:nvPr>
            <p:ph type="sldNum" sz="quarter" idx="4294967295"/>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defPPr>
              <a:defRPr lang="en-US"/>
            </a:defPPr>
            <a:lvl1pPr marL="0" algn="ctr" defTabSz="914377" rtl="0" eaLnBrk="1" latinLnBrk="0" hangingPunct="1">
              <a:defRPr sz="1200" b="0" i="0" kern="1200">
                <a:solidFill>
                  <a:schemeClr val="tx1">
                    <a:lumMod val="65000"/>
                    <a:lumOff val="3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spcAft>
                <a:spcPts val="800"/>
              </a:spcAft>
              <a:defRPr/>
            </a:pPr>
            <a:fld id="{4B73C415-D670-4716-A5EC-CC4D52CA2BAC}" type="slidenum">
              <a:rPr lang="en-US">
                <a:solidFill>
                  <a:prstClr val="black">
                    <a:lumMod val="65000"/>
                    <a:lumOff val="35000"/>
                  </a:prstClr>
                </a:solidFill>
                <a:latin typeface="Tahoma"/>
              </a:rPr>
              <a:pPr>
                <a:spcAft>
                  <a:spcPts val="800"/>
                </a:spcAft>
                <a:defRPr/>
              </a:pPr>
              <a:t>12</a:t>
            </a:fld>
            <a:endParaRPr lang="en-US">
              <a:solidFill>
                <a:prstClr val="black">
                  <a:lumMod val="65000"/>
                  <a:lumOff val="35000"/>
                </a:prstClr>
              </a:solidFill>
              <a:latin typeface="Tahoma"/>
            </a:endParaRPr>
          </a:p>
        </p:txBody>
      </p:sp>
      <p:sp>
        <p:nvSpPr>
          <p:cNvPr id="2" name="Rectangle 1">
            <a:extLst>
              <a:ext uri="{FF2B5EF4-FFF2-40B4-BE49-F238E27FC236}">
                <a16:creationId xmlns:a16="http://schemas.microsoft.com/office/drawing/2014/main" id="{F956D255-3B90-42D6-9C54-09F803F56172}"/>
              </a:ext>
              <a:ext uri="{C183D7F6-B498-43B3-948B-1728B52AA6E4}">
                <adec:decorative xmlns:adec="http://schemas.microsoft.com/office/drawing/2017/decorative" val="1"/>
              </a:ext>
            </a:extLst>
          </p:cNvPr>
          <p:cNvSpPr/>
          <p:nvPr/>
        </p:nvSpPr>
        <p:spPr>
          <a:xfrm>
            <a:off x="6827520" y="-44825"/>
            <a:ext cx="536448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C4CE59A4-9627-DC94-C4AA-25E2BB7CDF3E}"/>
              </a:ext>
              <a:ext uri="{C183D7F6-B498-43B3-948B-1728B52AA6E4}">
                <adec:decorative xmlns:adec="http://schemas.microsoft.com/office/drawing/2017/decorative" val="1"/>
              </a:ext>
            </a:extLst>
          </p:cNvPr>
          <p:cNvCxnSpPr>
            <a:cxnSpLocks/>
          </p:cNvCxnSpPr>
          <p:nvPr/>
        </p:nvCxnSpPr>
        <p:spPr>
          <a:xfrm>
            <a:off x="6827520" y="4872554"/>
            <a:ext cx="502920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CFF239FE-3F4A-73A7-70E1-09E911369C4B}"/>
              </a:ext>
            </a:extLst>
          </p:cNvPr>
          <p:cNvSpPr>
            <a:spLocks noGrp="1"/>
          </p:cNvSpPr>
          <p:nvPr>
            <p:ph type="ctrTitle"/>
          </p:nvPr>
        </p:nvSpPr>
        <p:spPr bwMode="gray">
          <a:xfrm>
            <a:off x="7005813" y="3504561"/>
            <a:ext cx="4672614" cy="1267041"/>
          </a:xfrm>
        </p:spPr>
        <p:txBody>
          <a:bodyPr/>
          <a:lstStyle/>
          <a:p>
            <a:r>
              <a:rPr lang="en-US" sz="3200" dirty="0"/>
              <a:t>Observability  Driven  Testing</a:t>
            </a:r>
          </a:p>
        </p:txBody>
      </p:sp>
    </p:spTree>
    <p:extLst>
      <p:ext uri="{BB962C8B-B14F-4D97-AF65-F5344CB8AC3E}">
        <p14:creationId xmlns:p14="http://schemas.microsoft.com/office/powerpoint/2010/main" val="1285482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28112-1446-60B4-1D9B-EC2B3415780F}"/>
              </a:ext>
            </a:extLst>
          </p:cNvPr>
          <p:cNvSpPr txBox="1"/>
          <p:nvPr/>
        </p:nvSpPr>
        <p:spPr>
          <a:xfrm>
            <a:off x="260940" y="410947"/>
            <a:ext cx="7171073" cy="387798"/>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fontAlgn="base">
              <a:lnSpc>
                <a:spcPct val="90000"/>
              </a:lnSpc>
              <a:spcBef>
                <a:spcPct val="0"/>
              </a:spcBef>
              <a:spcAft>
                <a:spcPct val="0"/>
              </a:spcAft>
              <a:buNone/>
              <a:defRPr sz="2800" b="1">
                <a:latin typeface="Calibri Light"/>
                <a:ea typeface="+mj-ea"/>
                <a:cs typeface="Calibri Light"/>
              </a:defRPr>
            </a:lvl1pPr>
          </a:lstStyle>
          <a:p>
            <a:r>
              <a:rPr lang="en-US" dirty="0"/>
              <a:t>How can QA leverage these rich Observability data</a:t>
            </a:r>
          </a:p>
        </p:txBody>
      </p:sp>
      <p:sp>
        <p:nvSpPr>
          <p:cNvPr id="3" name="Slide Number Placeholder 2">
            <a:extLst>
              <a:ext uri="{FF2B5EF4-FFF2-40B4-BE49-F238E27FC236}">
                <a16:creationId xmlns:a16="http://schemas.microsoft.com/office/drawing/2014/main" id="{840A563C-5C86-24A6-B5B5-343665ABC8D4}"/>
              </a:ext>
            </a:extLst>
          </p:cNvPr>
          <p:cNvSpPr>
            <a:spLocks noGrp="1"/>
          </p:cNvSpPr>
          <p:nvPr>
            <p:ph type="sldNum" sz="quarter" idx="12"/>
          </p:nvPr>
        </p:nvSpPr>
        <p:spPr/>
        <p:txBody>
          <a:bodyPr/>
          <a:lstStyle/>
          <a:p>
            <a:fld id="{473EB992-B328-4DC7-93F0-3E59D9321942}" type="slidenum">
              <a:rPr lang="en-US" smtClean="0"/>
              <a:t>13</a:t>
            </a:fld>
            <a:endParaRPr lang="en-US"/>
          </a:p>
        </p:txBody>
      </p:sp>
      <p:sp>
        <p:nvSpPr>
          <p:cNvPr id="9" name="TextBox 8">
            <a:extLst>
              <a:ext uri="{FF2B5EF4-FFF2-40B4-BE49-F238E27FC236}">
                <a16:creationId xmlns:a16="http://schemas.microsoft.com/office/drawing/2014/main" id="{D3C67EEC-B98E-E296-681F-A701EF99DBD1}"/>
              </a:ext>
            </a:extLst>
          </p:cNvPr>
          <p:cNvSpPr txBox="1"/>
          <p:nvPr/>
        </p:nvSpPr>
        <p:spPr>
          <a:xfrm>
            <a:off x="2429851" y="5668899"/>
            <a:ext cx="8754618" cy="400110"/>
          </a:xfrm>
          <a:prstGeom prst="rect">
            <a:avLst/>
          </a:prstGeom>
          <a:noFill/>
        </p:spPr>
        <p:txBody>
          <a:bodyPr wrap="square">
            <a:spAutoFit/>
          </a:bodyPr>
          <a:lstStyle>
            <a:defPPr>
              <a:defRPr lang="en-US"/>
            </a:defPPr>
            <a:lvl1pPr>
              <a:defRPr sz="1200" b="1"/>
            </a:lvl1pPr>
          </a:lstStyle>
          <a:p>
            <a:r>
              <a:rPr lang="en-US" sz="1000" dirty="0"/>
              <a:t>Enterprises with Observability are 4x as likely to resolve instances of unplanned downtime or serious service issues in just minutes, versus hours or days** </a:t>
            </a:r>
          </a:p>
        </p:txBody>
      </p:sp>
      <p:sp>
        <p:nvSpPr>
          <p:cNvPr id="11" name="TextBox 10">
            <a:extLst>
              <a:ext uri="{FF2B5EF4-FFF2-40B4-BE49-F238E27FC236}">
                <a16:creationId xmlns:a16="http://schemas.microsoft.com/office/drawing/2014/main" id="{71B846F7-4C2A-15FF-257E-13A4BBF0CC64}"/>
              </a:ext>
            </a:extLst>
          </p:cNvPr>
          <p:cNvSpPr txBox="1"/>
          <p:nvPr/>
        </p:nvSpPr>
        <p:spPr>
          <a:xfrm>
            <a:off x="2418373" y="5482900"/>
            <a:ext cx="7617620" cy="246221"/>
          </a:xfrm>
          <a:prstGeom prst="rect">
            <a:avLst/>
          </a:prstGeom>
          <a:noFill/>
        </p:spPr>
        <p:txBody>
          <a:bodyPr wrap="square">
            <a:spAutoFit/>
          </a:bodyPr>
          <a:lstStyle>
            <a:defPPr>
              <a:defRPr lang="en-US"/>
            </a:defPPr>
            <a:lvl1pPr>
              <a:defRPr sz="1200" b="1"/>
            </a:lvl1pPr>
          </a:lstStyle>
          <a:p>
            <a:r>
              <a:rPr lang="en-US" sz="1000" dirty="0"/>
              <a:t>Only 9% of applications are fully instrumented for end-to-end observability*</a:t>
            </a:r>
          </a:p>
        </p:txBody>
      </p:sp>
      <p:pic>
        <p:nvPicPr>
          <p:cNvPr id="12" name="Picture 2" descr="Lightbulb - Free business icons">
            <a:extLst>
              <a:ext uri="{FF2B5EF4-FFF2-40B4-BE49-F238E27FC236}">
                <a16:creationId xmlns:a16="http://schemas.microsoft.com/office/drawing/2014/main" id="{C22578D4-453A-DC86-00F9-FFD29CD12D61}"/>
              </a:ext>
            </a:extLst>
          </p:cNvPr>
          <p:cNvPicPr>
            <a:picLocks noChangeAspect="1" noChangeArrowheads="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121979" y="5564988"/>
            <a:ext cx="290655" cy="290655"/>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29538958-C59C-3E33-E2A4-762C44FF20C2}"/>
              </a:ext>
            </a:extLst>
          </p:cNvPr>
          <p:cNvGrpSpPr/>
          <p:nvPr/>
        </p:nvGrpSpPr>
        <p:grpSpPr>
          <a:xfrm>
            <a:off x="9281565" y="2308113"/>
            <a:ext cx="2149817" cy="1406422"/>
            <a:chOff x="9016137" y="2459155"/>
            <a:chExt cx="2149817" cy="1406422"/>
          </a:xfrm>
        </p:grpSpPr>
        <p:sp>
          <p:nvSpPr>
            <p:cNvPr id="23" name="TextBox 22">
              <a:extLst>
                <a:ext uri="{FF2B5EF4-FFF2-40B4-BE49-F238E27FC236}">
                  <a16:creationId xmlns:a16="http://schemas.microsoft.com/office/drawing/2014/main" id="{8488CE3B-44A9-1CA6-80EF-C478881A4EB5}"/>
                </a:ext>
              </a:extLst>
            </p:cNvPr>
            <p:cNvSpPr txBox="1"/>
            <p:nvPr/>
          </p:nvSpPr>
          <p:spPr>
            <a:xfrm>
              <a:off x="9016137" y="3342357"/>
              <a:ext cx="2149817" cy="523220"/>
            </a:xfrm>
            <a:prstGeom prst="rect">
              <a:avLst/>
            </a:prstGeom>
            <a:noFill/>
          </p:spPr>
          <p:txBody>
            <a:bodyPr wrap="square">
              <a:spAutoFit/>
            </a:bodyPr>
            <a:lstStyle>
              <a:defPPr>
                <a:defRPr lang="en-US"/>
              </a:defPPr>
              <a:lvl1pPr algn="ctr">
                <a:defRPr sz="1400"/>
              </a:lvl1pPr>
            </a:lstStyle>
            <a:p>
              <a:r>
                <a:rPr lang="en-US" dirty="0"/>
                <a:t>Proactive issue identification</a:t>
              </a:r>
            </a:p>
          </p:txBody>
        </p:sp>
        <p:grpSp>
          <p:nvGrpSpPr>
            <p:cNvPr id="50" name="Group 49">
              <a:extLst>
                <a:ext uri="{FF2B5EF4-FFF2-40B4-BE49-F238E27FC236}">
                  <a16:creationId xmlns:a16="http://schemas.microsoft.com/office/drawing/2014/main" id="{2FA5EF89-6309-1C6C-68A8-684ED4B8B15D}"/>
                </a:ext>
              </a:extLst>
            </p:cNvPr>
            <p:cNvGrpSpPr/>
            <p:nvPr/>
          </p:nvGrpSpPr>
          <p:grpSpPr>
            <a:xfrm>
              <a:off x="9666210" y="2459155"/>
              <a:ext cx="794879" cy="794879"/>
              <a:chOff x="10422837" y="2504539"/>
              <a:chExt cx="794879" cy="794879"/>
            </a:xfrm>
          </p:grpSpPr>
          <p:sp>
            <p:nvSpPr>
              <p:cNvPr id="40" name="Hexagon 39">
                <a:extLst>
                  <a:ext uri="{FF2B5EF4-FFF2-40B4-BE49-F238E27FC236}">
                    <a16:creationId xmlns:a16="http://schemas.microsoft.com/office/drawing/2014/main" id="{A62E24E5-722C-3757-E606-D33CB6901E27}"/>
                  </a:ext>
                </a:extLst>
              </p:cNvPr>
              <p:cNvSpPr/>
              <p:nvPr/>
            </p:nvSpPr>
            <p:spPr>
              <a:xfrm rot="5400000">
                <a:off x="10422837" y="2504539"/>
                <a:ext cx="794879" cy="794879"/>
              </a:xfrm>
              <a:prstGeom prst="hexagon">
                <a:avLst/>
              </a:prstGeom>
              <a:solidFill>
                <a:srgbClr val="1AB26C"/>
              </a:solidFill>
              <a:ln w="9525" cap="flat" cmpd="sng" algn="ctr">
                <a:no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a:ea typeface="STKaiti"/>
                  <a:cs typeface="+mn-cs"/>
                </a:endParaRPr>
              </a:p>
            </p:txBody>
          </p:sp>
          <p:pic>
            <p:nvPicPr>
              <p:cNvPr id="43" name="Picture 42" descr="Image result for orchestration icon png">
                <a:extLst>
                  <a:ext uri="{FF2B5EF4-FFF2-40B4-BE49-F238E27FC236}">
                    <a16:creationId xmlns:a16="http://schemas.microsoft.com/office/drawing/2014/main" id="{EC507C32-884F-6D2F-6845-A9336B0B6613}"/>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644891" y="2739969"/>
                <a:ext cx="350770" cy="350770"/>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62" name="Group 61">
            <a:extLst>
              <a:ext uri="{FF2B5EF4-FFF2-40B4-BE49-F238E27FC236}">
                <a16:creationId xmlns:a16="http://schemas.microsoft.com/office/drawing/2014/main" id="{3020022E-5602-21A2-296A-8656B6DE8239}"/>
              </a:ext>
            </a:extLst>
          </p:cNvPr>
          <p:cNvGrpSpPr/>
          <p:nvPr/>
        </p:nvGrpSpPr>
        <p:grpSpPr>
          <a:xfrm>
            <a:off x="4940716" y="2273769"/>
            <a:ext cx="1836254" cy="1433751"/>
            <a:chOff x="4842890" y="2426706"/>
            <a:chExt cx="1836254" cy="1433751"/>
          </a:xfrm>
        </p:grpSpPr>
        <p:sp>
          <p:nvSpPr>
            <p:cNvPr id="19" name="TextBox 18">
              <a:extLst>
                <a:ext uri="{FF2B5EF4-FFF2-40B4-BE49-F238E27FC236}">
                  <a16:creationId xmlns:a16="http://schemas.microsoft.com/office/drawing/2014/main" id="{C7D2AB43-E3A1-7E7F-EF8B-817C93FBC6EE}"/>
                </a:ext>
              </a:extLst>
            </p:cNvPr>
            <p:cNvSpPr txBox="1"/>
            <p:nvPr/>
          </p:nvSpPr>
          <p:spPr>
            <a:xfrm>
              <a:off x="4842890" y="3337237"/>
              <a:ext cx="1836254" cy="523220"/>
            </a:xfrm>
            <a:prstGeom prst="rect">
              <a:avLst/>
            </a:prstGeom>
            <a:noFill/>
          </p:spPr>
          <p:txBody>
            <a:bodyPr wrap="square">
              <a:spAutoFit/>
            </a:bodyPr>
            <a:lstStyle>
              <a:defPPr>
                <a:defRPr lang="en-US"/>
              </a:defPPr>
              <a:lvl1pPr algn="ctr">
                <a:defRPr sz="1400"/>
              </a:lvl1pPr>
            </a:lstStyle>
            <a:p>
              <a:r>
                <a:rPr lang="en-US" dirty="0"/>
                <a:t>Enable faster feedback loops</a:t>
              </a:r>
            </a:p>
          </p:txBody>
        </p:sp>
        <p:grpSp>
          <p:nvGrpSpPr>
            <p:cNvPr id="52" name="Group 51">
              <a:extLst>
                <a:ext uri="{FF2B5EF4-FFF2-40B4-BE49-F238E27FC236}">
                  <a16:creationId xmlns:a16="http://schemas.microsoft.com/office/drawing/2014/main" id="{2DA156E8-F6F3-A3E7-DA1E-6DD48DE16E0D}"/>
                </a:ext>
              </a:extLst>
            </p:cNvPr>
            <p:cNvGrpSpPr/>
            <p:nvPr/>
          </p:nvGrpSpPr>
          <p:grpSpPr>
            <a:xfrm>
              <a:off x="5360379" y="2426706"/>
              <a:ext cx="794879" cy="794879"/>
              <a:chOff x="5534145" y="2499831"/>
              <a:chExt cx="794879" cy="794879"/>
            </a:xfrm>
          </p:grpSpPr>
          <p:sp>
            <p:nvSpPr>
              <p:cNvPr id="36" name="Hexagon 35">
                <a:extLst>
                  <a:ext uri="{FF2B5EF4-FFF2-40B4-BE49-F238E27FC236}">
                    <a16:creationId xmlns:a16="http://schemas.microsoft.com/office/drawing/2014/main" id="{357A4975-2555-CC2A-11A8-25AB28CBA581}"/>
                  </a:ext>
                </a:extLst>
              </p:cNvPr>
              <p:cNvSpPr/>
              <p:nvPr/>
            </p:nvSpPr>
            <p:spPr>
              <a:xfrm rot="5400000">
                <a:off x="5534145" y="2499831"/>
                <a:ext cx="794879" cy="794879"/>
              </a:xfrm>
              <a:prstGeom prst="hexagon">
                <a:avLst/>
              </a:prstGeom>
              <a:solidFill>
                <a:srgbClr val="1AB26C"/>
              </a:solidFill>
              <a:ln w="9525" cap="flat" cmpd="sng" algn="ctr">
                <a:no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a:ea typeface="STKaiti"/>
                  <a:cs typeface="+mn-cs"/>
                </a:endParaRPr>
              </a:p>
            </p:txBody>
          </p:sp>
          <p:pic>
            <p:nvPicPr>
              <p:cNvPr id="46" name="Picture 45">
                <a:extLst>
                  <a:ext uri="{FF2B5EF4-FFF2-40B4-BE49-F238E27FC236}">
                    <a16:creationId xmlns:a16="http://schemas.microsoft.com/office/drawing/2014/main" id="{4F400139-E461-B43B-85BF-A5B7AEDC1161}"/>
                  </a:ext>
                </a:extLst>
              </p:cNvPr>
              <p:cNvPicPr>
                <a:picLocks noChangeAspect="1"/>
              </p:cNvPicPr>
              <p:nvPr/>
            </p:nvPicPr>
            <p:blipFill rotWithShape="1">
              <a:blip r:embed="rId5" cstate="screen">
                <a:biLevel thresh="25000"/>
                <a:extLst>
                  <a:ext uri="{28A0092B-C50C-407E-A947-70E740481C1C}">
                    <a14:useLocalDpi xmlns:a14="http://schemas.microsoft.com/office/drawing/2010/main"/>
                  </a:ext>
                </a:extLst>
              </a:blip>
              <a:srcRect/>
              <a:stretch/>
            </p:blipFill>
            <p:spPr>
              <a:xfrm flipH="1">
                <a:off x="5710706" y="2689057"/>
                <a:ext cx="471378" cy="434304"/>
              </a:xfrm>
              <a:prstGeom prst="rect">
                <a:avLst/>
              </a:prstGeom>
            </p:spPr>
          </p:pic>
        </p:grpSp>
      </p:grpSp>
      <p:grpSp>
        <p:nvGrpSpPr>
          <p:cNvPr id="61" name="Group 60">
            <a:extLst>
              <a:ext uri="{FF2B5EF4-FFF2-40B4-BE49-F238E27FC236}">
                <a16:creationId xmlns:a16="http://schemas.microsoft.com/office/drawing/2014/main" id="{2BD963E7-0214-8310-48E3-A436D6BA0E24}"/>
              </a:ext>
            </a:extLst>
          </p:cNvPr>
          <p:cNvGrpSpPr/>
          <p:nvPr/>
        </p:nvGrpSpPr>
        <p:grpSpPr>
          <a:xfrm>
            <a:off x="7104704" y="2342457"/>
            <a:ext cx="2149817" cy="1365063"/>
            <a:chOff x="6872400" y="2504538"/>
            <a:chExt cx="2149817" cy="1365063"/>
          </a:xfrm>
        </p:grpSpPr>
        <p:sp>
          <p:nvSpPr>
            <p:cNvPr id="21" name="TextBox 20">
              <a:extLst>
                <a:ext uri="{FF2B5EF4-FFF2-40B4-BE49-F238E27FC236}">
                  <a16:creationId xmlns:a16="http://schemas.microsoft.com/office/drawing/2014/main" id="{ED4490FF-1979-0E75-9D1D-5A8D135ED1A5}"/>
                </a:ext>
              </a:extLst>
            </p:cNvPr>
            <p:cNvSpPr txBox="1"/>
            <p:nvPr/>
          </p:nvSpPr>
          <p:spPr>
            <a:xfrm>
              <a:off x="6872400" y="3346381"/>
              <a:ext cx="2149817" cy="523220"/>
            </a:xfrm>
            <a:prstGeom prst="rect">
              <a:avLst/>
            </a:prstGeom>
            <a:noFill/>
          </p:spPr>
          <p:txBody>
            <a:bodyPr wrap="square">
              <a:spAutoFit/>
            </a:bodyPr>
            <a:lstStyle>
              <a:defPPr>
                <a:defRPr lang="en-US"/>
              </a:defPPr>
              <a:lvl1pPr algn="ctr">
                <a:defRPr sz="1400"/>
              </a:lvl1pPr>
            </a:lstStyle>
            <a:p>
              <a:r>
                <a:rPr lang="en-US" dirty="0"/>
                <a:t>Baseline application current behavior</a:t>
              </a:r>
            </a:p>
          </p:txBody>
        </p:sp>
        <p:grpSp>
          <p:nvGrpSpPr>
            <p:cNvPr id="51" name="Group 50">
              <a:extLst>
                <a:ext uri="{FF2B5EF4-FFF2-40B4-BE49-F238E27FC236}">
                  <a16:creationId xmlns:a16="http://schemas.microsoft.com/office/drawing/2014/main" id="{B8AA53F1-B905-A61D-BEC8-C62FAFF15144}"/>
                </a:ext>
              </a:extLst>
            </p:cNvPr>
            <p:cNvGrpSpPr/>
            <p:nvPr/>
          </p:nvGrpSpPr>
          <p:grpSpPr>
            <a:xfrm>
              <a:off x="7513295" y="2504538"/>
              <a:ext cx="794879" cy="794879"/>
              <a:chOff x="7933483" y="2499830"/>
              <a:chExt cx="794879" cy="794879"/>
            </a:xfrm>
          </p:grpSpPr>
          <p:sp>
            <p:nvSpPr>
              <p:cNvPr id="38" name="Hexagon 37">
                <a:extLst>
                  <a:ext uri="{FF2B5EF4-FFF2-40B4-BE49-F238E27FC236}">
                    <a16:creationId xmlns:a16="http://schemas.microsoft.com/office/drawing/2014/main" id="{76E04DDF-1579-9401-EC35-C844D5B2A5F0}"/>
                  </a:ext>
                </a:extLst>
              </p:cNvPr>
              <p:cNvSpPr/>
              <p:nvPr/>
            </p:nvSpPr>
            <p:spPr>
              <a:xfrm rot="5400000">
                <a:off x="7933483" y="2499830"/>
                <a:ext cx="794879" cy="794879"/>
              </a:xfrm>
              <a:prstGeom prst="hexagon">
                <a:avLst/>
              </a:prstGeom>
              <a:solidFill>
                <a:srgbClr val="7C7C7C"/>
              </a:solidFill>
              <a:ln w="9525" cap="flat" cmpd="sng" algn="ctr">
                <a:no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a:ea typeface="STKaiti"/>
                  <a:cs typeface="+mn-cs"/>
                </a:endParaRPr>
              </a:p>
            </p:txBody>
          </p:sp>
          <p:pic>
            <p:nvPicPr>
              <p:cNvPr id="47" name="Picture 12" descr="Project Management, Quality Assurance and Training Services">
                <a:extLst>
                  <a:ext uri="{FF2B5EF4-FFF2-40B4-BE49-F238E27FC236}">
                    <a16:creationId xmlns:a16="http://schemas.microsoft.com/office/drawing/2014/main" id="{96C73F7E-BA01-1946-B006-5323A7009FFE}"/>
                  </a:ext>
                </a:extLst>
              </p:cNvPr>
              <p:cNvPicPr>
                <a:picLocks noChangeAspect="1" noChangeArrowheads="1"/>
              </p:cNvPicPr>
              <p:nvPr/>
            </p:nvPicPr>
            <p:blipFill>
              <a:blip r:embed="rId6">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8176111" y="2698885"/>
                <a:ext cx="382773" cy="39676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4" name="Group 63">
            <a:extLst>
              <a:ext uri="{FF2B5EF4-FFF2-40B4-BE49-F238E27FC236}">
                <a16:creationId xmlns:a16="http://schemas.microsoft.com/office/drawing/2014/main" id="{13C7B417-D582-CEAB-0AD8-2A8E9C022968}"/>
              </a:ext>
            </a:extLst>
          </p:cNvPr>
          <p:cNvGrpSpPr/>
          <p:nvPr/>
        </p:nvGrpSpPr>
        <p:grpSpPr>
          <a:xfrm>
            <a:off x="523834" y="2282400"/>
            <a:ext cx="2060468" cy="1431057"/>
            <a:chOff x="369383" y="2406832"/>
            <a:chExt cx="2060468" cy="1431057"/>
          </a:xfrm>
        </p:grpSpPr>
        <p:sp>
          <p:nvSpPr>
            <p:cNvPr id="15" name="TextBox 14">
              <a:extLst>
                <a:ext uri="{FF2B5EF4-FFF2-40B4-BE49-F238E27FC236}">
                  <a16:creationId xmlns:a16="http://schemas.microsoft.com/office/drawing/2014/main" id="{59D414B8-142A-E63A-0A8C-ED7AD677EF6D}"/>
                </a:ext>
              </a:extLst>
            </p:cNvPr>
            <p:cNvSpPr txBox="1"/>
            <p:nvPr/>
          </p:nvSpPr>
          <p:spPr>
            <a:xfrm>
              <a:off x="369383" y="3314669"/>
              <a:ext cx="2060468" cy="523220"/>
            </a:xfrm>
            <a:prstGeom prst="rect">
              <a:avLst/>
            </a:prstGeom>
            <a:noFill/>
          </p:spPr>
          <p:txBody>
            <a:bodyPr wrap="square">
              <a:spAutoFit/>
            </a:bodyPr>
            <a:lstStyle/>
            <a:p>
              <a:pPr algn="ctr"/>
              <a:r>
                <a:rPr lang="en-US" sz="1400" dirty="0"/>
                <a:t>Identify testing gaps &amp; Improve test coverage</a:t>
              </a:r>
            </a:p>
          </p:txBody>
        </p:sp>
        <p:grpSp>
          <p:nvGrpSpPr>
            <p:cNvPr id="54" name="Group 53">
              <a:extLst>
                <a:ext uri="{FF2B5EF4-FFF2-40B4-BE49-F238E27FC236}">
                  <a16:creationId xmlns:a16="http://schemas.microsoft.com/office/drawing/2014/main" id="{0DCDEA6C-2C88-E65E-781B-A4B73700CB03}"/>
                </a:ext>
              </a:extLst>
            </p:cNvPr>
            <p:cNvGrpSpPr/>
            <p:nvPr/>
          </p:nvGrpSpPr>
          <p:grpSpPr>
            <a:xfrm>
              <a:off x="1014803" y="2406832"/>
              <a:ext cx="794879" cy="794879"/>
              <a:chOff x="918687" y="2562921"/>
              <a:chExt cx="794879" cy="794879"/>
            </a:xfrm>
          </p:grpSpPr>
          <p:sp>
            <p:nvSpPr>
              <p:cNvPr id="55" name="Hexagon 54">
                <a:extLst>
                  <a:ext uri="{FF2B5EF4-FFF2-40B4-BE49-F238E27FC236}">
                    <a16:creationId xmlns:a16="http://schemas.microsoft.com/office/drawing/2014/main" id="{6FA89428-9E1D-104A-29E2-B031309291CC}"/>
                  </a:ext>
                </a:extLst>
              </p:cNvPr>
              <p:cNvSpPr/>
              <p:nvPr/>
            </p:nvSpPr>
            <p:spPr>
              <a:xfrm rot="5400000">
                <a:off x="918687" y="2562921"/>
                <a:ext cx="794879" cy="794879"/>
              </a:xfrm>
              <a:prstGeom prst="hexagon">
                <a:avLst/>
              </a:prstGeom>
              <a:solidFill>
                <a:srgbClr val="1AB26C"/>
              </a:solidFill>
              <a:ln w="9525" cap="flat" cmpd="sng" algn="ctr">
                <a:no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a:ea typeface="STKaiti"/>
                  <a:cs typeface="+mn-cs"/>
                </a:endParaRPr>
              </a:p>
            </p:txBody>
          </p:sp>
          <p:pic>
            <p:nvPicPr>
              <p:cNvPr id="56" name="Picture 55" descr="Image result for automation icon png">
                <a:extLst>
                  <a:ext uri="{FF2B5EF4-FFF2-40B4-BE49-F238E27FC236}">
                    <a16:creationId xmlns:a16="http://schemas.microsoft.com/office/drawing/2014/main" id="{2E5EB142-D7C6-63D1-2AD1-4E2A31DE9F06}"/>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17097" y="2761331"/>
                <a:ext cx="416345" cy="416345"/>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63" name="Group 62">
            <a:extLst>
              <a:ext uri="{FF2B5EF4-FFF2-40B4-BE49-F238E27FC236}">
                <a16:creationId xmlns:a16="http://schemas.microsoft.com/office/drawing/2014/main" id="{F16F946C-72AA-BE01-5004-2362AC33E6B9}"/>
              </a:ext>
            </a:extLst>
          </p:cNvPr>
          <p:cNvGrpSpPr/>
          <p:nvPr/>
        </p:nvGrpSpPr>
        <p:grpSpPr>
          <a:xfrm>
            <a:off x="2853204" y="2282400"/>
            <a:ext cx="1930929" cy="1431058"/>
            <a:chOff x="2611629" y="2406831"/>
            <a:chExt cx="1930929" cy="1431058"/>
          </a:xfrm>
        </p:grpSpPr>
        <p:sp>
          <p:nvSpPr>
            <p:cNvPr id="17" name="TextBox 16">
              <a:extLst>
                <a:ext uri="{FF2B5EF4-FFF2-40B4-BE49-F238E27FC236}">
                  <a16:creationId xmlns:a16="http://schemas.microsoft.com/office/drawing/2014/main" id="{FB24464F-9012-9E6A-2F7B-F0F81DF4DDE9}"/>
                </a:ext>
              </a:extLst>
            </p:cNvPr>
            <p:cNvSpPr txBox="1"/>
            <p:nvPr/>
          </p:nvSpPr>
          <p:spPr>
            <a:xfrm>
              <a:off x="2611629" y="3314669"/>
              <a:ext cx="1930929" cy="523220"/>
            </a:xfrm>
            <a:prstGeom prst="rect">
              <a:avLst/>
            </a:prstGeom>
            <a:noFill/>
          </p:spPr>
          <p:txBody>
            <a:bodyPr wrap="square">
              <a:spAutoFit/>
            </a:bodyPr>
            <a:lstStyle>
              <a:defPPr>
                <a:defRPr lang="en-US"/>
              </a:defPPr>
              <a:lvl1pPr algn="ctr">
                <a:defRPr sz="1400"/>
              </a:lvl1pPr>
            </a:lstStyle>
            <a:p>
              <a:r>
                <a:rPr lang="en-US" dirty="0"/>
                <a:t>Remediate performance issues</a:t>
              </a:r>
            </a:p>
          </p:txBody>
        </p:sp>
        <p:grpSp>
          <p:nvGrpSpPr>
            <p:cNvPr id="57" name="Group 56">
              <a:extLst>
                <a:ext uri="{FF2B5EF4-FFF2-40B4-BE49-F238E27FC236}">
                  <a16:creationId xmlns:a16="http://schemas.microsoft.com/office/drawing/2014/main" id="{E5BFCC3A-A096-95A8-2761-0597F8B23B69}"/>
                </a:ext>
              </a:extLst>
            </p:cNvPr>
            <p:cNvGrpSpPr/>
            <p:nvPr/>
          </p:nvGrpSpPr>
          <p:grpSpPr>
            <a:xfrm>
              <a:off x="3207463" y="2406831"/>
              <a:ext cx="794879" cy="794879"/>
              <a:chOff x="3300523" y="2602665"/>
              <a:chExt cx="794879" cy="794879"/>
            </a:xfrm>
          </p:grpSpPr>
          <p:sp>
            <p:nvSpPr>
              <p:cNvPr id="58" name="Hexagon 57">
                <a:extLst>
                  <a:ext uri="{FF2B5EF4-FFF2-40B4-BE49-F238E27FC236}">
                    <a16:creationId xmlns:a16="http://schemas.microsoft.com/office/drawing/2014/main" id="{0BE678F9-6FF8-D196-C164-876597F90C27}"/>
                  </a:ext>
                </a:extLst>
              </p:cNvPr>
              <p:cNvSpPr/>
              <p:nvPr/>
            </p:nvSpPr>
            <p:spPr>
              <a:xfrm rot="5400000">
                <a:off x="3300523" y="2602665"/>
                <a:ext cx="794879" cy="794879"/>
              </a:xfrm>
              <a:prstGeom prst="hexagon">
                <a:avLst/>
              </a:prstGeom>
              <a:solidFill>
                <a:srgbClr val="7C7C7C"/>
              </a:solidFill>
              <a:ln w="9525" cap="flat" cmpd="sng" algn="ctr">
                <a:noFill/>
                <a:prstDash val="solid"/>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a:ea typeface="STKaiti"/>
                  <a:cs typeface="+mn-cs"/>
                </a:endParaRPr>
              </a:p>
            </p:txBody>
          </p:sp>
          <p:pic>
            <p:nvPicPr>
              <p:cNvPr id="59" name="Picture 58">
                <a:extLst>
                  <a:ext uri="{FF2B5EF4-FFF2-40B4-BE49-F238E27FC236}">
                    <a16:creationId xmlns:a16="http://schemas.microsoft.com/office/drawing/2014/main" id="{28BB4784-6D5D-7EA2-A439-18C685BA5448}"/>
                  </a:ext>
                </a:extLst>
              </p:cNvPr>
              <p:cNvPicPr>
                <a:picLocks noChangeAspect="1"/>
              </p:cNvPicPr>
              <p:nvPr/>
            </p:nvPicPr>
            <p:blipFill>
              <a:blip r:embed="rId9"/>
              <a:stretch>
                <a:fillRect/>
              </a:stretch>
            </p:blipFill>
            <p:spPr>
              <a:xfrm>
                <a:off x="3397008" y="2762270"/>
                <a:ext cx="548640" cy="548640"/>
              </a:xfrm>
              <a:prstGeom prst="rect">
                <a:avLst/>
              </a:prstGeom>
            </p:spPr>
          </p:pic>
        </p:grpSp>
      </p:grpSp>
      <p:sp>
        <p:nvSpPr>
          <p:cNvPr id="66" name="TextBox 65">
            <a:extLst>
              <a:ext uri="{FF2B5EF4-FFF2-40B4-BE49-F238E27FC236}">
                <a16:creationId xmlns:a16="http://schemas.microsoft.com/office/drawing/2014/main" id="{F2C8507B-B228-0414-91BB-783AA0946E89}"/>
              </a:ext>
            </a:extLst>
          </p:cNvPr>
          <p:cNvSpPr txBox="1"/>
          <p:nvPr/>
        </p:nvSpPr>
        <p:spPr>
          <a:xfrm>
            <a:off x="9136759" y="6479581"/>
            <a:ext cx="2832737" cy="338554"/>
          </a:xfrm>
          <a:prstGeom prst="rect">
            <a:avLst/>
          </a:prstGeom>
          <a:noFill/>
        </p:spPr>
        <p:txBody>
          <a:bodyPr wrap="square">
            <a:spAutoFit/>
          </a:bodyPr>
          <a:lstStyle/>
          <a:p>
            <a:r>
              <a:rPr lang="en-US" sz="800" dirty="0"/>
              <a:t>* Dynatrace – State of the Observability report 2024</a:t>
            </a:r>
          </a:p>
          <a:p>
            <a:r>
              <a:rPr lang="en-US" sz="800" dirty="0"/>
              <a:t>** Splunk Observability report 2023</a:t>
            </a:r>
          </a:p>
        </p:txBody>
      </p:sp>
      <p:cxnSp>
        <p:nvCxnSpPr>
          <p:cNvPr id="68" name="Straight Connector 67">
            <a:extLst>
              <a:ext uri="{FF2B5EF4-FFF2-40B4-BE49-F238E27FC236}">
                <a16:creationId xmlns:a16="http://schemas.microsoft.com/office/drawing/2014/main" id="{CA088248-FC47-C179-B3B1-93E90781415F}"/>
              </a:ext>
            </a:extLst>
          </p:cNvPr>
          <p:cNvCxnSpPr/>
          <p:nvPr/>
        </p:nvCxnSpPr>
        <p:spPr>
          <a:xfrm>
            <a:off x="2734056" y="2233281"/>
            <a:ext cx="0" cy="1349023"/>
          </a:xfrm>
          <a:prstGeom prst="line">
            <a:avLst/>
          </a:prstGeom>
          <a:ln w="9525">
            <a:solidFill>
              <a:schemeClr val="tx2">
                <a:lumMod val="50000"/>
                <a:lumOff val="50000"/>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AC9B86F-9A99-52C8-E1C4-0E2E144643F4}"/>
              </a:ext>
            </a:extLst>
          </p:cNvPr>
          <p:cNvCxnSpPr/>
          <p:nvPr/>
        </p:nvCxnSpPr>
        <p:spPr>
          <a:xfrm>
            <a:off x="4919380" y="2219801"/>
            <a:ext cx="0" cy="1349023"/>
          </a:xfrm>
          <a:prstGeom prst="line">
            <a:avLst/>
          </a:prstGeom>
          <a:ln w="9525">
            <a:solidFill>
              <a:schemeClr val="tx2">
                <a:lumMod val="50000"/>
                <a:lumOff val="50000"/>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A67DCC8A-DA60-7833-70DA-0C983A08E7FF}"/>
              </a:ext>
            </a:extLst>
          </p:cNvPr>
          <p:cNvCxnSpPr/>
          <p:nvPr/>
        </p:nvCxnSpPr>
        <p:spPr>
          <a:xfrm>
            <a:off x="6956063" y="2244742"/>
            <a:ext cx="0" cy="1349023"/>
          </a:xfrm>
          <a:prstGeom prst="line">
            <a:avLst/>
          </a:prstGeom>
          <a:ln w="9525">
            <a:solidFill>
              <a:schemeClr val="tx2">
                <a:lumMod val="50000"/>
                <a:lumOff val="50000"/>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38BD9C5D-2B12-DB42-D8E0-97632DC3DB90}"/>
              </a:ext>
            </a:extLst>
          </p:cNvPr>
          <p:cNvCxnSpPr/>
          <p:nvPr/>
        </p:nvCxnSpPr>
        <p:spPr>
          <a:xfrm>
            <a:off x="9357452" y="2244742"/>
            <a:ext cx="0" cy="1349023"/>
          </a:xfrm>
          <a:prstGeom prst="line">
            <a:avLst/>
          </a:prstGeom>
          <a:ln w="9525">
            <a:solidFill>
              <a:schemeClr val="tx2">
                <a:lumMod val="50000"/>
                <a:lumOff val="50000"/>
                <a:alpha val="5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836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28112-1446-60B4-1D9B-EC2B3415780F}"/>
              </a:ext>
            </a:extLst>
          </p:cNvPr>
          <p:cNvSpPr txBox="1"/>
          <p:nvPr/>
        </p:nvSpPr>
        <p:spPr>
          <a:xfrm>
            <a:off x="272143" y="511629"/>
            <a:ext cx="7628273" cy="387798"/>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fontAlgn="base">
              <a:lnSpc>
                <a:spcPct val="90000"/>
              </a:lnSpc>
              <a:spcBef>
                <a:spcPct val="0"/>
              </a:spcBef>
              <a:spcAft>
                <a:spcPct val="0"/>
              </a:spcAft>
              <a:buNone/>
              <a:defRPr sz="2800" b="1">
                <a:latin typeface="Calibri Light"/>
                <a:ea typeface="+mj-ea"/>
                <a:cs typeface="Calibri Light"/>
              </a:defRPr>
            </a:lvl1pPr>
          </a:lstStyle>
          <a:p>
            <a:r>
              <a:rPr lang="en-US" dirty="0"/>
              <a:t>New age Observability and Cloud Native Testing tools</a:t>
            </a:r>
          </a:p>
        </p:txBody>
      </p:sp>
      <p:sp>
        <p:nvSpPr>
          <p:cNvPr id="2" name="TextBox 1">
            <a:extLst>
              <a:ext uri="{FF2B5EF4-FFF2-40B4-BE49-F238E27FC236}">
                <a16:creationId xmlns:a16="http://schemas.microsoft.com/office/drawing/2014/main" id="{2B23194D-A632-A9C9-7416-3FA28CC7507B}"/>
              </a:ext>
            </a:extLst>
          </p:cNvPr>
          <p:cNvSpPr txBox="1"/>
          <p:nvPr/>
        </p:nvSpPr>
        <p:spPr>
          <a:xfrm>
            <a:off x="518160" y="1663236"/>
            <a:ext cx="654621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Trace-based testing leverages traces to allow tests to be run against distributed systems.</a:t>
            </a:r>
          </a:p>
          <a:p>
            <a:pPr marL="285750" indent="-285750">
              <a:buFont typeface="Arial" panose="020B0604020202020204" pitchFamily="34" charset="0"/>
              <a:buChar char="•"/>
            </a:pPr>
            <a:r>
              <a:rPr lang="en-US" sz="1400" dirty="0"/>
              <a:t>Write assertions against the data both in the response and distributed trace</a:t>
            </a:r>
          </a:p>
          <a:p>
            <a:pPr marL="285750" indent="-285750">
              <a:buFont typeface="Arial" panose="020B0604020202020204" pitchFamily="34" charset="0"/>
              <a:buChar char="•"/>
            </a:pPr>
            <a:r>
              <a:rPr lang="en-US" sz="1400" dirty="0"/>
              <a:t>Isolate performance latencies at the service level</a:t>
            </a:r>
          </a:p>
        </p:txBody>
      </p:sp>
      <p:sp>
        <p:nvSpPr>
          <p:cNvPr id="3" name="Slide Number Placeholder 2">
            <a:extLst>
              <a:ext uri="{FF2B5EF4-FFF2-40B4-BE49-F238E27FC236}">
                <a16:creationId xmlns:a16="http://schemas.microsoft.com/office/drawing/2014/main" id="{F17F9D82-96CF-C552-AD90-E3AFA941FA2E}"/>
              </a:ext>
            </a:extLst>
          </p:cNvPr>
          <p:cNvSpPr>
            <a:spLocks noGrp="1"/>
          </p:cNvSpPr>
          <p:nvPr>
            <p:ph type="sldNum" sz="quarter" idx="12"/>
          </p:nvPr>
        </p:nvSpPr>
        <p:spPr/>
        <p:txBody>
          <a:bodyPr/>
          <a:lstStyle/>
          <a:p>
            <a:fld id="{473EB992-B328-4DC7-93F0-3E59D9321942}" type="slidenum">
              <a:rPr lang="en-US" smtClean="0"/>
              <a:t>14</a:t>
            </a:fld>
            <a:endParaRPr lang="en-US"/>
          </a:p>
        </p:txBody>
      </p:sp>
      <p:grpSp>
        <p:nvGrpSpPr>
          <p:cNvPr id="28" name="Group 27">
            <a:extLst>
              <a:ext uri="{FF2B5EF4-FFF2-40B4-BE49-F238E27FC236}">
                <a16:creationId xmlns:a16="http://schemas.microsoft.com/office/drawing/2014/main" id="{FFD834C1-DF76-1FEE-57CF-63F1973B0523}"/>
              </a:ext>
            </a:extLst>
          </p:cNvPr>
          <p:cNvGrpSpPr/>
          <p:nvPr/>
        </p:nvGrpSpPr>
        <p:grpSpPr>
          <a:xfrm>
            <a:off x="3223807" y="3484588"/>
            <a:ext cx="2496358" cy="2267404"/>
            <a:chOff x="3507918" y="3573463"/>
            <a:chExt cx="2496358" cy="2267404"/>
          </a:xfrm>
        </p:grpSpPr>
        <p:sp>
          <p:nvSpPr>
            <p:cNvPr id="20" name="Rectangle 19">
              <a:extLst>
                <a:ext uri="{FF2B5EF4-FFF2-40B4-BE49-F238E27FC236}">
                  <a16:creationId xmlns:a16="http://schemas.microsoft.com/office/drawing/2014/main" id="{FF6D36A8-73C3-9D15-A912-C2AF63315F0C}"/>
                </a:ext>
              </a:extLst>
            </p:cNvPr>
            <p:cNvSpPr/>
            <p:nvPr/>
          </p:nvSpPr>
          <p:spPr>
            <a:xfrm>
              <a:off x="3507918" y="3573463"/>
              <a:ext cx="2496358" cy="2267404"/>
            </a:xfrm>
            <a:prstGeom prst="rect">
              <a:avLst/>
            </a:prstGeom>
            <a:solidFill>
              <a:schemeClr val="accent1">
                <a:alpha val="24000"/>
              </a:schemeClr>
            </a:solidFill>
            <a:ln w="9525">
              <a:solidFill>
                <a:schemeClr val="accent1">
                  <a:shade val="15000"/>
                  <a:alpha val="99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B22D8F7-F11E-4B0C-9E74-77AD5D0DEF7C}"/>
                </a:ext>
              </a:extLst>
            </p:cNvPr>
            <p:cNvGrpSpPr/>
            <p:nvPr/>
          </p:nvGrpSpPr>
          <p:grpSpPr>
            <a:xfrm>
              <a:off x="3542127" y="3957674"/>
              <a:ext cx="2462149" cy="1698526"/>
              <a:chOff x="3542127" y="3957674"/>
              <a:chExt cx="2462149" cy="1698526"/>
            </a:xfrm>
          </p:grpSpPr>
          <p:sp>
            <p:nvSpPr>
              <p:cNvPr id="16" name="TextBox 15">
                <a:extLst>
                  <a:ext uri="{FF2B5EF4-FFF2-40B4-BE49-F238E27FC236}">
                    <a16:creationId xmlns:a16="http://schemas.microsoft.com/office/drawing/2014/main" id="{F462D05B-1550-2ABF-06AF-8C0048C0E979}"/>
                  </a:ext>
                </a:extLst>
              </p:cNvPr>
              <p:cNvSpPr txBox="1"/>
              <p:nvPr/>
            </p:nvSpPr>
            <p:spPr>
              <a:xfrm>
                <a:off x="3791267" y="5379201"/>
                <a:ext cx="1987296" cy="276999"/>
              </a:xfrm>
              <a:prstGeom prst="rect">
                <a:avLst/>
              </a:prstGeom>
              <a:noFill/>
            </p:spPr>
            <p:txBody>
              <a:bodyPr wrap="square" rtlCol="0">
                <a:spAutoFit/>
              </a:bodyPr>
              <a:lstStyle/>
              <a:p>
                <a:pPr algn="ctr"/>
                <a:r>
                  <a:rPr lang="en-US" sz="1200" dirty="0"/>
                  <a:t>Performance Testing</a:t>
                </a:r>
              </a:p>
            </p:txBody>
          </p:sp>
          <p:pic>
            <p:nvPicPr>
              <p:cNvPr id="22" name="Picture 21">
                <a:extLst>
                  <a:ext uri="{FF2B5EF4-FFF2-40B4-BE49-F238E27FC236}">
                    <a16:creationId xmlns:a16="http://schemas.microsoft.com/office/drawing/2014/main" id="{F2CB4A30-AB3D-B57C-A206-7F6E9AF096CA}"/>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4424095" y="4453517"/>
                <a:ext cx="1414212" cy="339571"/>
              </a:xfrm>
              <a:prstGeom prst="rect">
                <a:avLst/>
              </a:prstGeom>
            </p:spPr>
          </p:pic>
          <p:pic>
            <p:nvPicPr>
              <p:cNvPr id="1034" name="Picture 10">
                <a:extLst>
                  <a:ext uri="{FF2B5EF4-FFF2-40B4-BE49-F238E27FC236}">
                    <a16:creationId xmlns:a16="http://schemas.microsoft.com/office/drawing/2014/main" id="{50C9C9B8-439A-7F31-774F-F8DEFF42383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589" r="31370"/>
              <a:stretch/>
            </p:blipFill>
            <p:spPr bwMode="auto">
              <a:xfrm>
                <a:off x="3542127" y="3957674"/>
                <a:ext cx="881968" cy="8952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E2186FE-3431-C478-B274-3262DBFAD79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55785" y="4034714"/>
                <a:ext cx="1648491" cy="454491"/>
              </a:xfrm>
              <a:prstGeom prst="rect">
                <a:avLst/>
              </a:prstGeom>
            </p:spPr>
          </p:pic>
        </p:grpSp>
      </p:grpSp>
      <p:cxnSp>
        <p:nvCxnSpPr>
          <p:cNvPr id="6" name="Straight Connector 5">
            <a:extLst>
              <a:ext uri="{FF2B5EF4-FFF2-40B4-BE49-F238E27FC236}">
                <a16:creationId xmlns:a16="http://schemas.microsoft.com/office/drawing/2014/main" id="{800C1DD3-DF0E-8B30-C058-EED2A26F5BF9}"/>
              </a:ext>
            </a:extLst>
          </p:cNvPr>
          <p:cNvCxnSpPr/>
          <p:nvPr/>
        </p:nvCxnSpPr>
        <p:spPr>
          <a:xfrm>
            <a:off x="536678" y="3078022"/>
            <a:ext cx="11338560" cy="0"/>
          </a:xfrm>
          <a:prstGeom prst="line">
            <a:avLst/>
          </a:prstGeom>
          <a:ln w="9525">
            <a:solidFill>
              <a:schemeClr val="tx2">
                <a:lumMod val="50000"/>
                <a:lumOff val="50000"/>
                <a:alpha val="50000"/>
              </a:schemeClr>
            </a:solidFill>
            <a:prstDash val="dash"/>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D3EE8FEB-40DF-76F7-5A57-DF0D4FA492E2}"/>
              </a:ext>
            </a:extLst>
          </p:cNvPr>
          <p:cNvPicPr>
            <a:picLocks noChangeAspect="1"/>
          </p:cNvPicPr>
          <p:nvPr/>
        </p:nvPicPr>
        <p:blipFill>
          <a:blip r:embed="rId5">
            <a:clrChange>
              <a:clrFrom>
                <a:srgbClr val="000000">
                  <a:alpha val="0"/>
                </a:srgbClr>
              </a:clrFrom>
              <a:clrTo>
                <a:srgbClr val="000000">
                  <a:alpha val="0"/>
                </a:srgbClr>
              </a:clrTo>
            </a:clrChange>
          </a:blip>
          <a:stretch>
            <a:fillRect/>
          </a:stretch>
        </p:blipFill>
        <p:spPr>
          <a:xfrm>
            <a:off x="7584002" y="1835471"/>
            <a:ext cx="2858080" cy="609636"/>
          </a:xfrm>
          <a:prstGeom prst="rect">
            <a:avLst/>
          </a:prstGeom>
        </p:spPr>
      </p:pic>
      <p:grpSp>
        <p:nvGrpSpPr>
          <p:cNvPr id="29" name="Group 28">
            <a:extLst>
              <a:ext uri="{FF2B5EF4-FFF2-40B4-BE49-F238E27FC236}">
                <a16:creationId xmlns:a16="http://schemas.microsoft.com/office/drawing/2014/main" id="{D718DB46-240C-2AFD-CB63-10099A9A7FD7}"/>
              </a:ext>
            </a:extLst>
          </p:cNvPr>
          <p:cNvGrpSpPr/>
          <p:nvPr/>
        </p:nvGrpSpPr>
        <p:grpSpPr>
          <a:xfrm>
            <a:off x="335361" y="3486290"/>
            <a:ext cx="2272029" cy="2283849"/>
            <a:chOff x="335361" y="3590277"/>
            <a:chExt cx="2272029" cy="2283849"/>
          </a:xfrm>
        </p:grpSpPr>
        <p:sp>
          <p:nvSpPr>
            <p:cNvPr id="19" name="Rectangle 18">
              <a:extLst>
                <a:ext uri="{FF2B5EF4-FFF2-40B4-BE49-F238E27FC236}">
                  <a16:creationId xmlns:a16="http://schemas.microsoft.com/office/drawing/2014/main" id="{72F5F91F-FF64-884F-AF37-472D12BA9D99}"/>
                </a:ext>
              </a:extLst>
            </p:cNvPr>
            <p:cNvSpPr/>
            <p:nvPr/>
          </p:nvSpPr>
          <p:spPr>
            <a:xfrm>
              <a:off x="335361" y="3590277"/>
              <a:ext cx="2272029" cy="2283849"/>
            </a:xfrm>
            <a:prstGeom prst="rect">
              <a:avLst/>
            </a:prstGeom>
            <a:solidFill>
              <a:schemeClr val="accent1">
                <a:alpha val="24000"/>
              </a:schemeClr>
            </a:solidFill>
            <a:ln w="9525">
              <a:solidFill>
                <a:schemeClr val="accent1">
                  <a:shade val="15000"/>
                  <a:alpha val="99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ontinuous Delivery Landscape">
              <a:extLst>
                <a:ext uri="{FF2B5EF4-FFF2-40B4-BE49-F238E27FC236}">
                  <a16:creationId xmlns:a16="http://schemas.microsoft.com/office/drawing/2014/main" id="{A140065A-8ED9-2AF9-B1BA-6862AEC9086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2296" y="3799717"/>
              <a:ext cx="1067181" cy="7651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Y Combinator Alum Signadot raises $4M led by Redpoint Ventures to Reimagine  Microservices Testing on Kubernetes">
              <a:extLst>
                <a:ext uri="{FF2B5EF4-FFF2-40B4-BE49-F238E27FC236}">
                  <a16:creationId xmlns:a16="http://schemas.microsoft.com/office/drawing/2014/main" id="{6A1CAE0D-9CE6-63B5-48A2-EC419D595AA6}"/>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8893" b="16650"/>
            <a:stretch/>
          </p:blipFill>
          <p:spPr bwMode="auto">
            <a:xfrm>
              <a:off x="518160" y="4598124"/>
              <a:ext cx="1735455" cy="5845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8A9BB0-B407-96F9-2380-2798745924E7}"/>
                </a:ext>
              </a:extLst>
            </p:cNvPr>
            <p:cNvSpPr txBox="1"/>
            <p:nvPr/>
          </p:nvSpPr>
          <p:spPr>
            <a:xfrm>
              <a:off x="518160" y="5379202"/>
              <a:ext cx="1987296" cy="461665"/>
            </a:xfrm>
            <a:prstGeom prst="rect">
              <a:avLst/>
            </a:prstGeom>
            <a:noFill/>
          </p:spPr>
          <p:txBody>
            <a:bodyPr wrap="square" rtlCol="0">
              <a:spAutoFit/>
            </a:bodyPr>
            <a:lstStyle/>
            <a:p>
              <a:pPr algn="ctr"/>
              <a:r>
                <a:rPr lang="en-US" sz="1200" dirty="0"/>
                <a:t>Kubernetes-native testing framework / platforms</a:t>
              </a:r>
            </a:p>
          </p:txBody>
        </p:sp>
      </p:grpSp>
      <p:grpSp>
        <p:nvGrpSpPr>
          <p:cNvPr id="27" name="Group 26">
            <a:extLst>
              <a:ext uri="{FF2B5EF4-FFF2-40B4-BE49-F238E27FC236}">
                <a16:creationId xmlns:a16="http://schemas.microsoft.com/office/drawing/2014/main" id="{75A7A843-7EC4-FE00-84B8-67A86CE61637}"/>
              </a:ext>
            </a:extLst>
          </p:cNvPr>
          <p:cNvGrpSpPr/>
          <p:nvPr/>
        </p:nvGrpSpPr>
        <p:grpSpPr>
          <a:xfrm>
            <a:off x="6336582" y="3504437"/>
            <a:ext cx="2496358" cy="2267404"/>
            <a:chOff x="6720275" y="3578745"/>
            <a:chExt cx="2496358" cy="2267404"/>
          </a:xfrm>
        </p:grpSpPr>
        <p:sp>
          <p:nvSpPr>
            <p:cNvPr id="24" name="Rectangle 23">
              <a:extLst>
                <a:ext uri="{FF2B5EF4-FFF2-40B4-BE49-F238E27FC236}">
                  <a16:creationId xmlns:a16="http://schemas.microsoft.com/office/drawing/2014/main" id="{3A4F7D98-6DDE-AF4F-71D5-65338CAD7E4A}"/>
                </a:ext>
              </a:extLst>
            </p:cNvPr>
            <p:cNvSpPr/>
            <p:nvPr/>
          </p:nvSpPr>
          <p:spPr>
            <a:xfrm>
              <a:off x="6720275" y="3578745"/>
              <a:ext cx="2496358" cy="2267404"/>
            </a:xfrm>
            <a:prstGeom prst="rect">
              <a:avLst/>
            </a:prstGeom>
            <a:solidFill>
              <a:schemeClr val="accent1">
                <a:alpha val="24000"/>
              </a:schemeClr>
            </a:solidFill>
            <a:ln w="9525">
              <a:solidFill>
                <a:schemeClr val="accent1">
                  <a:shade val="15000"/>
                  <a:alpha val="99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16A1A81-BD26-7233-209B-26381DC02D45}"/>
                </a:ext>
              </a:extLst>
            </p:cNvPr>
            <p:cNvPicPr>
              <a:picLocks noChangeAspect="1"/>
            </p:cNvPicPr>
            <p:nvPr/>
          </p:nvPicPr>
          <p:blipFill rotWithShape="1">
            <a:blip r:embed="rId8">
              <a:clrChange>
                <a:clrFrom>
                  <a:srgbClr val="FFFFFF"/>
                </a:clrFrom>
                <a:clrTo>
                  <a:srgbClr val="FFFFFF">
                    <a:alpha val="0"/>
                  </a:srgbClr>
                </a:clrTo>
              </a:clrChange>
            </a:blip>
            <a:srcRect t="13636" r="2207" b="16159"/>
            <a:stretch/>
          </p:blipFill>
          <p:spPr>
            <a:xfrm>
              <a:off x="6846973" y="3864513"/>
              <a:ext cx="2093976" cy="805317"/>
            </a:xfrm>
            <a:prstGeom prst="rect">
              <a:avLst/>
            </a:prstGeom>
          </p:spPr>
        </p:pic>
        <p:pic>
          <p:nvPicPr>
            <p:cNvPr id="10" name="Picture 9">
              <a:extLst>
                <a:ext uri="{FF2B5EF4-FFF2-40B4-BE49-F238E27FC236}">
                  <a16:creationId xmlns:a16="http://schemas.microsoft.com/office/drawing/2014/main" id="{8D9049C6-7F89-9FF8-5ADE-547C59E4D42A}"/>
                </a:ext>
              </a:extLst>
            </p:cNvPr>
            <p:cNvPicPr>
              <a:picLocks noChangeAspect="1"/>
            </p:cNvPicPr>
            <p:nvPr/>
          </p:nvPicPr>
          <p:blipFill>
            <a:blip r:embed="rId9">
              <a:clrChange>
                <a:clrFrom>
                  <a:srgbClr val="000000">
                    <a:alpha val="0"/>
                  </a:srgbClr>
                </a:clrFrom>
                <a:clrTo>
                  <a:srgbClr val="000000">
                    <a:alpha val="0"/>
                  </a:srgbClr>
                </a:clrTo>
              </a:clrChange>
            </a:blip>
            <a:stretch>
              <a:fillRect/>
            </a:stretch>
          </p:blipFill>
          <p:spPr>
            <a:xfrm>
              <a:off x="7064374" y="4674205"/>
              <a:ext cx="1856919" cy="365125"/>
            </a:xfrm>
            <a:prstGeom prst="rect">
              <a:avLst/>
            </a:prstGeom>
          </p:spPr>
        </p:pic>
        <p:sp>
          <p:nvSpPr>
            <p:cNvPr id="17" name="TextBox 16">
              <a:extLst>
                <a:ext uri="{FF2B5EF4-FFF2-40B4-BE49-F238E27FC236}">
                  <a16:creationId xmlns:a16="http://schemas.microsoft.com/office/drawing/2014/main" id="{BD480AE9-EFE4-D32E-8A47-B91BB9C0076C}"/>
                </a:ext>
              </a:extLst>
            </p:cNvPr>
            <p:cNvSpPr txBox="1"/>
            <p:nvPr/>
          </p:nvSpPr>
          <p:spPr>
            <a:xfrm>
              <a:off x="7064374" y="5333035"/>
              <a:ext cx="1987296" cy="276999"/>
            </a:xfrm>
            <a:prstGeom prst="rect">
              <a:avLst/>
            </a:prstGeom>
            <a:noFill/>
          </p:spPr>
          <p:txBody>
            <a:bodyPr wrap="square" rtlCol="0">
              <a:spAutoFit/>
            </a:bodyPr>
            <a:lstStyle/>
            <a:p>
              <a:pPr algn="ctr"/>
              <a:r>
                <a:rPr lang="en-US" sz="1200" dirty="0"/>
                <a:t>Chaos Engineering</a:t>
              </a:r>
            </a:p>
          </p:txBody>
        </p:sp>
      </p:grpSp>
      <p:grpSp>
        <p:nvGrpSpPr>
          <p:cNvPr id="26" name="Group 25">
            <a:extLst>
              <a:ext uri="{FF2B5EF4-FFF2-40B4-BE49-F238E27FC236}">
                <a16:creationId xmlns:a16="http://schemas.microsoft.com/office/drawing/2014/main" id="{6FB3CBC5-D65F-92D7-2B51-0856606B4075}"/>
              </a:ext>
            </a:extLst>
          </p:cNvPr>
          <p:cNvGrpSpPr/>
          <p:nvPr/>
        </p:nvGrpSpPr>
        <p:grpSpPr>
          <a:xfrm>
            <a:off x="9449358" y="3506139"/>
            <a:ext cx="2299297" cy="2267404"/>
            <a:chOff x="9519366" y="3573463"/>
            <a:chExt cx="2299297" cy="2267404"/>
          </a:xfrm>
        </p:grpSpPr>
        <p:sp>
          <p:nvSpPr>
            <p:cNvPr id="25" name="Rectangle 24">
              <a:extLst>
                <a:ext uri="{FF2B5EF4-FFF2-40B4-BE49-F238E27FC236}">
                  <a16:creationId xmlns:a16="http://schemas.microsoft.com/office/drawing/2014/main" id="{58807BF3-4364-07CD-DD1B-87840EA5B4C8}"/>
                </a:ext>
              </a:extLst>
            </p:cNvPr>
            <p:cNvSpPr/>
            <p:nvPr/>
          </p:nvSpPr>
          <p:spPr>
            <a:xfrm>
              <a:off x="9519366" y="3573463"/>
              <a:ext cx="2299297" cy="2267404"/>
            </a:xfrm>
            <a:prstGeom prst="rect">
              <a:avLst/>
            </a:prstGeom>
            <a:solidFill>
              <a:schemeClr val="accent1">
                <a:alpha val="24000"/>
              </a:schemeClr>
            </a:solidFill>
            <a:ln w="9525">
              <a:solidFill>
                <a:schemeClr val="accent1">
                  <a:shade val="15000"/>
                  <a:alpha val="99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BACDFEB-FD8F-AF30-0BB1-3CC9C4C1B301}"/>
                </a:ext>
              </a:extLst>
            </p:cNvPr>
            <p:cNvPicPr>
              <a:picLocks noChangeAspect="1"/>
            </p:cNvPicPr>
            <p:nvPr/>
          </p:nvPicPr>
          <p:blipFill>
            <a:blip r:embed="rId10">
              <a:clrChange>
                <a:clrFrom>
                  <a:srgbClr val="000000">
                    <a:alpha val="0"/>
                  </a:srgbClr>
                </a:clrFrom>
                <a:clrTo>
                  <a:srgbClr val="000000">
                    <a:alpha val="0"/>
                  </a:srgbClr>
                </a:clrTo>
              </a:clrChange>
              <a:alphaModFix amt="70000"/>
            </a:blip>
            <a:stretch>
              <a:fillRect/>
            </a:stretch>
          </p:blipFill>
          <p:spPr>
            <a:xfrm>
              <a:off x="10020973" y="4320534"/>
              <a:ext cx="1352187" cy="281706"/>
            </a:xfrm>
            <a:prstGeom prst="rect">
              <a:avLst/>
            </a:prstGeom>
          </p:spPr>
        </p:pic>
        <p:sp>
          <p:nvSpPr>
            <p:cNvPr id="18" name="TextBox 17">
              <a:extLst>
                <a:ext uri="{FF2B5EF4-FFF2-40B4-BE49-F238E27FC236}">
                  <a16:creationId xmlns:a16="http://schemas.microsoft.com/office/drawing/2014/main" id="{9A362AF4-2E8B-0A68-D2D4-1269E94834EC}"/>
                </a:ext>
              </a:extLst>
            </p:cNvPr>
            <p:cNvSpPr txBox="1"/>
            <p:nvPr/>
          </p:nvSpPr>
          <p:spPr>
            <a:xfrm>
              <a:off x="9703419" y="5286867"/>
              <a:ext cx="1987296" cy="461665"/>
            </a:xfrm>
            <a:prstGeom prst="rect">
              <a:avLst/>
            </a:prstGeom>
            <a:noFill/>
          </p:spPr>
          <p:txBody>
            <a:bodyPr wrap="square" rtlCol="0">
              <a:spAutoFit/>
            </a:bodyPr>
            <a:lstStyle/>
            <a:p>
              <a:pPr algn="ctr"/>
              <a:r>
                <a:rPr lang="en-US" sz="1200" dirty="0"/>
                <a:t>Microservices Contract Testing</a:t>
              </a:r>
            </a:p>
          </p:txBody>
        </p:sp>
      </p:grpSp>
    </p:spTree>
    <p:extLst>
      <p:ext uri="{BB962C8B-B14F-4D97-AF65-F5344CB8AC3E}">
        <p14:creationId xmlns:p14="http://schemas.microsoft.com/office/powerpoint/2010/main" val="318302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5E686B9-75C4-493E-A0E0-952B3458E729}"/>
              </a:ext>
            </a:extLst>
          </p:cNvPr>
          <p:cNvSpPr txBox="1"/>
          <p:nvPr/>
        </p:nvSpPr>
        <p:spPr>
          <a:xfrm>
            <a:off x="152400" y="319070"/>
            <a:ext cx="8680882" cy="535531"/>
          </a:xfrm>
          <a:prstGeom prst="rect">
            <a:avLst/>
          </a:prstGeom>
        </p:spPr>
        <p:txBody>
          <a:bodyPr vert="horz" lIns="0" tIns="0" rIns="0" bIns="0" rtlCol="0" anchor="t">
            <a:noAutofit/>
          </a:bodyPr>
          <a:lstStyle>
            <a:defPPr>
              <a:defRPr lang="en-US"/>
            </a:defPPr>
            <a:lvl1pPr>
              <a:lnSpc>
                <a:spcPct val="90000"/>
              </a:lnSpc>
              <a:spcBef>
                <a:spcPct val="0"/>
              </a:spcBef>
              <a:buNone/>
              <a:defRPr sz="3200" spc="-150">
                <a:solidFill>
                  <a:schemeClr val="tx1">
                    <a:lumMod val="75000"/>
                    <a:lumOff val="25000"/>
                  </a:schemeClr>
                </a:solidFill>
                <a:latin typeface="Calibri" panose="020F0502020204030204" pitchFamily="34" charset="0"/>
                <a:ea typeface="+mj-ea"/>
                <a:cs typeface="Calibri" panose="020F0502020204030204" pitchFamily="34" charset="0"/>
              </a:defRPr>
            </a:lvl1pPr>
          </a:lstStyle>
          <a:p>
            <a:r>
              <a:rPr lang="en-US" sz="2800" dirty="0"/>
              <a:t>Take aways…</a:t>
            </a:r>
          </a:p>
        </p:txBody>
      </p:sp>
      <p:sp>
        <p:nvSpPr>
          <p:cNvPr id="3" name="TextBox 2">
            <a:extLst>
              <a:ext uri="{FF2B5EF4-FFF2-40B4-BE49-F238E27FC236}">
                <a16:creationId xmlns:a16="http://schemas.microsoft.com/office/drawing/2014/main" id="{EC23570D-9EEE-6209-462F-69799755351E}"/>
              </a:ext>
            </a:extLst>
          </p:cNvPr>
          <p:cNvSpPr txBox="1"/>
          <p:nvPr/>
        </p:nvSpPr>
        <p:spPr>
          <a:xfrm>
            <a:off x="1423780" y="1916805"/>
            <a:ext cx="9055222" cy="129888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dirty="0"/>
              <a:t>Redefine Quality Engineering Strategy with Observability principles</a:t>
            </a:r>
          </a:p>
          <a:p>
            <a:pPr marL="285750" indent="-285750">
              <a:lnSpc>
                <a:spcPct val="150000"/>
              </a:lnSpc>
              <a:buFont typeface="Wingdings" panose="05000000000000000000" pitchFamily="2" charset="2"/>
              <a:buChar char="ü"/>
            </a:pPr>
            <a:r>
              <a:rPr lang="en-US" dirty="0"/>
              <a:t>Shift Left with Observability driven development</a:t>
            </a:r>
          </a:p>
          <a:p>
            <a:pPr marL="285750" indent="-285750">
              <a:lnSpc>
                <a:spcPct val="150000"/>
              </a:lnSpc>
              <a:buFont typeface="Wingdings" panose="05000000000000000000" pitchFamily="2" charset="2"/>
              <a:buChar char="ü"/>
            </a:pPr>
            <a:r>
              <a:rPr lang="en-US" dirty="0"/>
              <a:t>Start incremental observability e.g., every Pull Request, Critical business transactions</a:t>
            </a:r>
          </a:p>
        </p:txBody>
      </p:sp>
      <p:sp>
        <p:nvSpPr>
          <p:cNvPr id="4" name="Slide Number Placeholder 1">
            <a:extLst>
              <a:ext uri="{FF2B5EF4-FFF2-40B4-BE49-F238E27FC236}">
                <a16:creationId xmlns:a16="http://schemas.microsoft.com/office/drawing/2014/main" id="{7287DA07-52BE-8881-044B-BB443D47EBEE}"/>
              </a:ext>
            </a:extLst>
          </p:cNvPr>
          <p:cNvSpPr>
            <a:spLocks noGrp="1"/>
          </p:cNvSpPr>
          <p:nvPr>
            <p:ph type="sldNum" sz="quarter" idx="12"/>
          </p:nvPr>
        </p:nvSpPr>
        <p:spPr>
          <a:xfrm>
            <a:off x="9378880" y="6466520"/>
            <a:ext cx="2743200" cy="365125"/>
          </a:xfrm>
        </p:spPr>
        <p:txBody>
          <a:bodyPr/>
          <a:lstStyle/>
          <a:p>
            <a:fld id="{473EB992-B328-4DC7-93F0-3E59D9321942}" type="slidenum">
              <a:rPr lang="en-US" smtClean="0"/>
              <a:t>15</a:t>
            </a:fld>
            <a:endParaRPr lang="en-US" dirty="0"/>
          </a:p>
        </p:txBody>
      </p:sp>
    </p:spTree>
    <p:extLst>
      <p:ext uri="{BB962C8B-B14F-4D97-AF65-F5344CB8AC3E}">
        <p14:creationId xmlns:p14="http://schemas.microsoft.com/office/powerpoint/2010/main" val="2199298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Placeholder 47" descr="A group of people in a room through a glass wall">
            <a:extLst>
              <a:ext uri="{FF2B5EF4-FFF2-40B4-BE49-F238E27FC236}">
                <a16:creationId xmlns:a16="http://schemas.microsoft.com/office/drawing/2014/main" id="{AC966987-B293-404A-BBED-86957A060395}"/>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xfrm>
            <a:off x="0" y="1"/>
            <a:ext cx="12192000" cy="6858000"/>
          </a:xfrm>
        </p:spPr>
      </p:pic>
      <p:sp>
        <p:nvSpPr>
          <p:cNvPr id="32" name="Rectangle 31">
            <a:extLst>
              <a:ext uri="{FF2B5EF4-FFF2-40B4-BE49-F238E27FC236}">
                <a16:creationId xmlns:a16="http://schemas.microsoft.com/office/drawing/2014/main" id="{A851B3CA-790D-465D-9B97-AA9876E357B9}"/>
              </a:ext>
              <a:ext uri="{C183D7F6-B498-43B3-948B-1728B52AA6E4}">
                <adec:decorative xmlns:adec="http://schemas.microsoft.com/office/drawing/2017/decorative" val="1"/>
              </a:ext>
            </a:extLst>
          </p:cNvPr>
          <p:cNvSpPr/>
          <p:nvPr/>
        </p:nvSpPr>
        <p:spPr>
          <a:xfrm>
            <a:off x="8212425"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Tahoma"/>
            </a:endParaRP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8324880" y="1356234"/>
            <a:ext cx="3571783" cy="2387600"/>
          </a:xfrm>
        </p:spPr>
        <p:txBody>
          <a:bodyPr/>
          <a:lstStyle/>
          <a:p>
            <a:r>
              <a:rPr lang="en-US" sz="3200" dirty="0"/>
              <a:t>Q&amp;A</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8324880" y="3870713"/>
            <a:ext cx="3571783"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493CAD2-F85E-1B77-D875-0F988CAC01DB}"/>
              </a:ext>
            </a:extLst>
          </p:cNvPr>
          <p:cNvSpPr txBox="1"/>
          <p:nvPr/>
        </p:nvSpPr>
        <p:spPr>
          <a:xfrm>
            <a:off x="8324880" y="4131302"/>
            <a:ext cx="3115818" cy="276999"/>
          </a:xfrm>
          <a:prstGeom prst="rect">
            <a:avLst/>
          </a:prstGeom>
          <a:noFill/>
        </p:spPr>
        <p:txBody>
          <a:bodyPr wrap="square">
            <a:spAutoFit/>
          </a:bodyPr>
          <a:lstStyle/>
          <a:p>
            <a:r>
              <a:rPr lang="en-US" sz="1200" dirty="0">
                <a:solidFill>
                  <a:schemeClr val="bg1"/>
                </a:solidFill>
              </a:rPr>
              <a:t>https://www.linkedin.com/in/saisivasailem/</a:t>
            </a:r>
          </a:p>
        </p:txBody>
      </p:sp>
    </p:spTree>
    <p:extLst>
      <p:ext uri="{BB962C8B-B14F-4D97-AF65-F5344CB8AC3E}">
        <p14:creationId xmlns:p14="http://schemas.microsoft.com/office/powerpoint/2010/main" val="8688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28112-1446-60B4-1D9B-EC2B3415780F}"/>
              </a:ext>
            </a:extLst>
          </p:cNvPr>
          <p:cNvSpPr txBox="1"/>
          <p:nvPr/>
        </p:nvSpPr>
        <p:spPr>
          <a:xfrm>
            <a:off x="134698" y="329528"/>
            <a:ext cx="6662057" cy="43088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defPPr>
              <a:defRPr lang="en-US"/>
            </a:defPPr>
            <a:lvl1pPr fontAlgn="base">
              <a:spcBef>
                <a:spcPct val="0"/>
              </a:spcBef>
              <a:spcAft>
                <a:spcPct val="0"/>
              </a:spcAft>
              <a:defRPr sz="2800" b="1" i="0" baseline="0">
                <a:latin typeface="Calibri Light"/>
                <a:ea typeface="+mj-ea"/>
                <a:cs typeface="Calibri Light"/>
              </a:defRPr>
            </a:lvl1pPr>
            <a:lvl2pPr fontAlgn="base">
              <a:spcBef>
                <a:spcPct val="0"/>
              </a:spcBef>
              <a:spcAft>
                <a:spcPct val="0"/>
              </a:spcAft>
              <a:defRPr sz="2667">
                <a:solidFill>
                  <a:schemeClr val="accent1"/>
                </a:solidFill>
                <a:latin typeface="Arial" pitchFamily="34" charset="0"/>
                <a:ea typeface="STKaiti" pitchFamily="2" charset="-122"/>
                <a:cs typeface="Geneva" pitchFamily="34" charset="0"/>
              </a:defRPr>
            </a:lvl2pPr>
            <a:lvl3pPr fontAlgn="base">
              <a:spcBef>
                <a:spcPct val="0"/>
              </a:spcBef>
              <a:spcAft>
                <a:spcPct val="0"/>
              </a:spcAft>
              <a:defRPr sz="2667">
                <a:solidFill>
                  <a:schemeClr val="accent1"/>
                </a:solidFill>
                <a:latin typeface="Arial" pitchFamily="34" charset="0"/>
                <a:ea typeface="STKaiti" pitchFamily="2" charset="-122"/>
                <a:cs typeface="Geneva" pitchFamily="34" charset="0"/>
              </a:defRPr>
            </a:lvl3pPr>
            <a:lvl4pPr fontAlgn="base">
              <a:spcBef>
                <a:spcPct val="0"/>
              </a:spcBef>
              <a:spcAft>
                <a:spcPct val="0"/>
              </a:spcAft>
              <a:defRPr sz="2667">
                <a:solidFill>
                  <a:schemeClr val="accent1"/>
                </a:solidFill>
                <a:latin typeface="Arial" pitchFamily="34" charset="0"/>
                <a:ea typeface="STKaiti" pitchFamily="2" charset="-122"/>
                <a:cs typeface="Geneva" pitchFamily="34" charset="0"/>
              </a:defRPr>
            </a:lvl4pPr>
            <a:lvl5pPr fontAlgn="base">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a:lstStyle>
          <a:p>
            <a:r>
              <a:rPr lang="en-US" dirty="0"/>
              <a:t>Application Landscape is getting complex</a:t>
            </a:r>
          </a:p>
        </p:txBody>
      </p:sp>
      <p:sp>
        <p:nvSpPr>
          <p:cNvPr id="9" name="Slide Number Placeholder 8">
            <a:extLst>
              <a:ext uri="{FF2B5EF4-FFF2-40B4-BE49-F238E27FC236}">
                <a16:creationId xmlns:a16="http://schemas.microsoft.com/office/drawing/2014/main" id="{B491DBE9-6AD0-0C4A-E705-012ECC7E9FAF}"/>
              </a:ext>
            </a:extLst>
          </p:cNvPr>
          <p:cNvSpPr>
            <a:spLocks noGrp="1"/>
          </p:cNvSpPr>
          <p:nvPr>
            <p:ph type="sldNum" sz="quarter" idx="12"/>
          </p:nvPr>
        </p:nvSpPr>
        <p:spPr/>
        <p:txBody>
          <a:bodyPr/>
          <a:lstStyle/>
          <a:p>
            <a:fld id="{473EB992-B328-4DC7-93F0-3E59D9321942}" type="slidenum">
              <a:rPr lang="en-US" smtClean="0"/>
              <a:t>2</a:t>
            </a:fld>
            <a:endParaRPr lang="en-US"/>
          </a:p>
        </p:txBody>
      </p:sp>
      <p:grpSp>
        <p:nvGrpSpPr>
          <p:cNvPr id="21" name="Group 20">
            <a:extLst>
              <a:ext uri="{FF2B5EF4-FFF2-40B4-BE49-F238E27FC236}">
                <a16:creationId xmlns:a16="http://schemas.microsoft.com/office/drawing/2014/main" id="{2295F0AD-2716-3398-1D46-C1E14FA1A8B5}"/>
              </a:ext>
            </a:extLst>
          </p:cNvPr>
          <p:cNvGrpSpPr/>
          <p:nvPr/>
        </p:nvGrpSpPr>
        <p:grpSpPr>
          <a:xfrm>
            <a:off x="804791" y="2358922"/>
            <a:ext cx="10209409" cy="1888278"/>
            <a:chOff x="794742" y="2107713"/>
            <a:chExt cx="10209409" cy="1888278"/>
          </a:xfrm>
        </p:grpSpPr>
        <p:grpSp>
          <p:nvGrpSpPr>
            <p:cNvPr id="12" name="Group 11">
              <a:extLst>
                <a:ext uri="{FF2B5EF4-FFF2-40B4-BE49-F238E27FC236}">
                  <a16:creationId xmlns:a16="http://schemas.microsoft.com/office/drawing/2014/main" id="{106FEE68-921E-5794-0264-9AB06B757C25}"/>
                </a:ext>
              </a:extLst>
            </p:cNvPr>
            <p:cNvGrpSpPr/>
            <p:nvPr/>
          </p:nvGrpSpPr>
          <p:grpSpPr>
            <a:xfrm>
              <a:off x="8606681" y="2820882"/>
              <a:ext cx="2397470" cy="1175109"/>
              <a:chOff x="8606681" y="2770642"/>
              <a:chExt cx="2397470" cy="1175109"/>
            </a:xfrm>
          </p:grpSpPr>
          <p:sp>
            <p:nvSpPr>
              <p:cNvPr id="115" name="TextBox 114">
                <a:extLst>
                  <a:ext uri="{FF2B5EF4-FFF2-40B4-BE49-F238E27FC236}">
                    <a16:creationId xmlns:a16="http://schemas.microsoft.com/office/drawing/2014/main" id="{575EEC5D-B299-2CC3-C6E1-7400306DE900}"/>
                  </a:ext>
                </a:extLst>
              </p:cNvPr>
              <p:cNvSpPr txBox="1"/>
              <p:nvPr/>
            </p:nvSpPr>
            <p:spPr>
              <a:xfrm>
                <a:off x="8814815" y="2770642"/>
                <a:ext cx="1981200" cy="523220"/>
              </a:xfrm>
              <a:prstGeom prst="rect">
                <a:avLst/>
              </a:prstGeom>
              <a:noFill/>
            </p:spPr>
            <p:txBody>
              <a:bodyPr wrap="square" anchor="ctr">
                <a:spAutoFit/>
              </a:bodyPr>
              <a:lstStyle/>
              <a:p>
                <a:pPr algn="ctr"/>
                <a:r>
                  <a:rPr lang="en-US" sz="2800" b="1" dirty="0">
                    <a:solidFill>
                      <a:schemeClr val="accent2">
                        <a:lumMod val="75000"/>
                      </a:schemeClr>
                    </a:solidFill>
                  </a:rPr>
                  <a:t>$150K / </a:t>
                </a:r>
                <a:r>
                  <a:rPr lang="en-US" sz="2800" b="1" dirty="0" err="1">
                    <a:solidFill>
                      <a:schemeClr val="accent2">
                        <a:lumMod val="75000"/>
                      </a:schemeClr>
                    </a:solidFill>
                  </a:rPr>
                  <a:t>hr</a:t>
                </a:r>
                <a:endParaRPr lang="en-US" sz="2800" b="1" dirty="0">
                  <a:solidFill>
                    <a:schemeClr val="accent2">
                      <a:lumMod val="75000"/>
                    </a:schemeClr>
                  </a:solidFill>
                </a:endParaRPr>
              </a:p>
            </p:txBody>
          </p:sp>
          <p:sp>
            <p:nvSpPr>
              <p:cNvPr id="117" name="TextBox 116">
                <a:extLst>
                  <a:ext uri="{FF2B5EF4-FFF2-40B4-BE49-F238E27FC236}">
                    <a16:creationId xmlns:a16="http://schemas.microsoft.com/office/drawing/2014/main" id="{70D33E4F-0FA0-D5DF-2CF9-916DA4C728D2}"/>
                  </a:ext>
                </a:extLst>
              </p:cNvPr>
              <p:cNvSpPr txBox="1"/>
              <p:nvPr/>
            </p:nvSpPr>
            <p:spPr>
              <a:xfrm>
                <a:off x="8606681" y="3299420"/>
                <a:ext cx="2397470" cy="646331"/>
              </a:xfrm>
              <a:prstGeom prst="rect">
                <a:avLst/>
              </a:prstGeom>
              <a:noFill/>
            </p:spPr>
            <p:txBody>
              <a:bodyPr wrap="square" anchor="ctr">
                <a:spAutoFit/>
              </a:bodyPr>
              <a:lstStyle>
                <a:defPPr>
                  <a:defRPr lang="en-US"/>
                </a:defPPr>
                <a:lvl1pPr algn="ctr">
                  <a:defRPr sz="1200"/>
                </a:lvl1pPr>
              </a:lstStyle>
              <a:p>
                <a:r>
                  <a:rPr lang="en-US" dirty="0"/>
                  <a:t>Downtimes are expensive. Average downtime hourly cost for nearly two-thirds of orgs</a:t>
                </a:r>
              </a:p>
            </p:txBody>
          </p:sp>
        </p:grpSp>
        <p:grpSp>
          <p:nvGrpSpPr>
            <p:cNvPr id="10" name="Group 9">
              <a:extLst>
                <a:ext uri="{FF2B5EF4-FFF2-40B4-BE49-F238E27FC236}">
                  <a16:creationId xmlns:a16="http://schemas.microsoft.com/office/drawing/2014/main" id="{D58F2B7B-B22F-6B9C-8E67-F635F09E3FC2}"/>
                </a:ext>
              </a:extLst>
            </p:cNvPr>
            <p:cNvGrpSpPr/>
            <p:nvPr/>
          </p:nvGrpSpPr>
          <p:grpSpPr>
            <a:xfrm>
              <a:off x="794742" y="2772909"/>
              <a:ext cx="2602538" cy="1172843"/>
              <a:chOff x="794742" y="2772909"/>
              <a:chExt cx="2602538" cy="1172843"/>
            </a:xfrm>
          </p:grpSpPr>
          <p:sp>
            <p:nvSpPr>
              <p:cNvPr id="3" name="TextBox 2">
                <a:extLst>
                  <a:ext uri="{FF2B5EF4-FFF2-40B4-BE49-F238E27FC236}">
                    <a16:creationId xmlns:a16="http://schemas.microsoft.com/office/drawing/2014/main" id="{D0598F8E-9CE7-1A40-9294-8B49AD535D05}"/>
                  </a:ext>
                </a:extLst>
              </p:cNvPr>
              <p:cNvSpPr txBox="1"/>
              <p:nvPr/>
            </p:nvSpPr>
            <p:spPr>
              <a:xfrm>
                <a:off x="794742" y="3299421"/>
                <a:ext cx="2602538" cy="646331"/>
              </a:xfrm>
              <a:prstGeom prst="rect">
                <a:avLst/>
              </a:prstGeom>
              <a:noFill/>
            </p:spPr>
            <p:txBody>
              <a:bodyPr wrap="square" anchor="ctr">
                <a:spAutoFit/>
              </a:bodyPr>
              <a:lstStyle/>
              <a:p>
                <a:pPr algn="ctr"/>
                <a:r>
                  <a:rPr lang="en-US" sz="1200" dirty="0"/>
                  <a:t>of technology leaders say the complexity of their tech stack has increased in the past 12 months</a:t>
                </a:r>
              </a:p>
            </p:txBody>
          </p:sp>
          <p:sp>
            <p:nvSpPr>
              <p:cNvPr id="118" name="TextBox 117">
                <a:extLst>
                  <a:ext uri="{FF2B5EF4-FFF2-40B4-BE49-F238E27FC236}">
                    <a16:creationId xmlns:a16="http://schemas.microsoft.com/office/drawing/2014/main" id="{ACF39491-E9B3-45D1-009A-6D75E03E6C25}"/>
                  </a:ext>
                </a:extLst>
              </p:cNvPr>
              <p:cNvSpPr txBox="1"/>
              <p:nvPr/>
            </p:nvSpPr>
            <p:spPr>
              <a:xfrm>
                <a:off x="1080587" y="2772909"/>
                <a:ext cx="1981200" cy="523220"/>
              </a:xfrm>
              <a:prstGeom prst="rect">
                <a:avLst/>
              </a:prstGeom>
              <a:noFill/>
            </p:spPr>
            <p:txBody>
              <a:bodyPr wrap="square" anchor="ctr">
                <a:spAutoFit/>
              </a:bodyPr>
              <a:lstStyle/>
              <a:p>
                <a:pPr algn="ctr"/>
                <a:r>
                  <a:rPr lang="en-US" sz="2800" b="1" dirty="0">
                    <a:solidFill>
                      <a:schemeClr val="accent4">
                        <a:lumMod val="50000"/>
                      </a:schemeClr>
                    </a:solidFill>
                  </a:rPr>
                  <a:t>88%</a:t>
                </a:r>
              </a:p>
            </p:txBody>
          </p:sp>
        </p:grpSp>
        <p:grpSp>
          <p:nvGrpSpPr>
            <p:cNvPr id="11" name="Group 10">
              <a:extLst>
                <a:ext uri="{FF2B5EF4-FFF2-40B4-BE49-F238E27FC236}">
                  <a16:creationId xmlns:a16="http://schemas.microsoft.com/office/drawing/2014/main" id="{185F4A34-45CC-F671-0786-3BA2285260E3}"/>
                </a:ext>
              </a:extLst>
            </p:cNvPr>
            <p:cNvGrpSpPr/>
            <p:nvPr/>
          </p:nvGrpSpPr>
          <p:grpSpPr>
            <a:xfrm>
              <a:off x="4424389" y="2770642"/>
              <a:ext cx="3155183" cy="1186089"/>
              <a:chOff x="4230355" y="2770642"/>
              <a:chExt cx="3155183" cy="1186089"/>
            </a:xfrm>
          </p:grpSpPr>
          <p:sp>
            <p:nvSpPr>
              <p:cNvPr id="6" name="TextBox 5">
                <a:extLst>
                  <a:ext uri="{FF2B5EF4-FFF2-40B4-BE49-F238E27FC236}">
                    <a16:creationId xmlns:a16="http://schemas.microsoft.com/office/drawing/2014/main" id="{CC8ABC27-2571-3B55-B35E-A5E419F2B851}"/>
                  </a:ext>
                </a:extLst>
              </p:cNvPr>
              <p:cNvSpPr txBox="1"/>
              <p:nvPr/>
            </p:nvSpPr>
            <p:spPr>
              <a:xfrm>
                <a:off x="4529673" y="2770642"/>
                <a:ext cx="2362199" cy="523220"/>
              </a:xfrm>
              <a:prstGeom prst="rect">
                <a:avLst/>
              </a:prstGeom>
              <a:noFill/>
            </p:spPr>
            <p:txBody>
              <a:bodyPr wrap="square" anchor="ctr">
                <a:spAutoFit/>
              </a:bodyPr>
              <a:lstStyle/>
              <a:p>
                <a:pPr algn="ctr"/>
                <a:r>
                  <a:rPr lang="en-US" sz="2800" b="1" dirty="0">
                    <a:solidFill>
                      <a:schemeClr val="accent4">
                        <a:lumMod val="75000"/>
                      </a:schemeClr>
                    </a:solidFill>
                  </a:rPr>
                  <a:t>&gt; 60 minutes</a:t>
                </a:r>
              </a:p>
            </p:txBody>
          </p:sp>
          <p:sp>
            <p:nvSpPr>
              <p:cNvPr id="8" name="TextBox 7">
                <a:extLst>
                  <a:ext uri="{FF2B5EF4-FFF2-40B4-BE49-F238E27FC236}">
                    <a16:creationId xmlns:a16="http://schemas.microsoft.com/office/drawing/2014/main" id="{1E64C615-CCDB-3C86-28D5-301BC59E422E}"/>
                  </a:ext>
                </a:extLst>
              </p:cNvPr>
              <p:cNvSpPr txBox="1"/>
              <p:nvPr/>
            </p:nvSpPr>
            <p:spPr>
              <a:xfrm>
                <a:off x="4230355" y="3310400"/>
                <a:ext cx="3155183" cy="646331"/>
              </a:xfrm>
              <a:prstGeom prst="rect">
                <a:avLst/>
              </a:prstGeom>
              <a:noFill/>
            </p:spPr>
            <p:txBody>
              <a:bodyPr wrap="square" anchor="ctr">
                <a:spAutoFit/>
              </a:bodyPr>
              <a:lstStyle>
                <a:defPPr>
                  <a:defRPr lang="en-US"/>
                </a:defPPr>
                <a:lvl1pPr algn="ctr">
                  <a:defRPr sz="1200"/>
                </a:lvl1pPr>
              </a:lstStyle>
              <a:p>
                <a:r>
                  <a:rPr lang="en-US" dirty="0"/>
                  <a:t>82% of organizations reported that mean time to recovery (MTTR) is taking over an hour &amp; increasing Y-O-Y up from 74% in 2023</a:t>
                </a:r>
              </a:p>
            </p:txBody>
          </p:sp>
        </p:grpSp>
        <p:pic>
          <p:nvPicPr>
            <p:cNvPr id="5122" name="Picture 2" descr="Downtime icon PNG and SVG Vector Free Download">
              <a:extLst>
                <a:ext uri="{FF2B5EF4-FFF2-40B4-BE49-F238E27FC236}">
                  <a16:creationId xmlns:a16="http://schemas.microsoft.com/office/drawing/2014/main" id="{F806830F-1DAF-7B72-3B92-2ADCBE5BB38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07236" y="2161773"/>
              <a:ext cx="596359" cy="4837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ppDynamics">
              <a:extLst>
                <a:ext uri="{FF2B5EF4-FFF2-40B4-BE49-F238E27FC236}">
                  <a16:creationId xmlns:a16="http://schemas.microsoft.com/office/drawing/2014/main" id="{A24B0106-4C9E-EA28-6E41-A15F448B958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99641" y="2107713"/>
              <a:ext cx="596359" cy="5780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loud data - Free miscellaneous icons">
              <a:extLst>
                <a:ext uri="{FF2B5EF4-FFF2-40B4-BE49-F238E27FC236}">
                  <a16:creationId xmlns:a16="http://schemas.microsoft.com/office/drawing/2014/main" id="{A995DB41-44A7-97A9-77E3-C50A1569A89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89011" y="2174854"/>
              <a:ext cx="564352" cy="5643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6849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Title 2"/>
          <p:cNvSpPr txBox="1">
            <a:spLocks/>
          </p:cNvSpPr>
          <p:nvPr/>
        </p:nvSpPr>
        <p:spPr bwMode="auto">
          <a:xfrm>
            <a:off x="146969" y="223143"/>
            <a:ext cx="6664710" cy="43088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defPPr>
              <a:defRPr lang="en-US"/>
            </a:defPPr>
            <a:lvl1pPr fontAlgn="base">
              <a:spcBef>
                <a:spcPct val="0"/>
              </a:spcBef>
              <a:spcAft>
                <a:spcPct val="0"/>
              </a:spcAft>
              <a:defRPr sz="3200" b="1" i="0" baseline="0">
                <a:latin typeface="Calibri Light"/>
                <a:ea typeface="+mj-ea"/>
                <a:cs typeface="Calibri Light"/>
              </a:defRPr>
            </a:lvl1pPr>
            <a:lvl2pPr fontAlgn="base">
              <a:spcBef>
                <a:spcPct val="0"/>
              </a:spcBef>
              <a:spcAft>
                <a:spcPct val="0"/>
              </a:spcAft>
              <a:defRPr sz="2667">
                <a:solidFill>
                  <a:schemeClr val="accent1"/>
                </a:solidFill>
                <a:latin typeface="Arial" pitchFamily="34" charset="0"/>
                <a:ea typeface="STKaiti" pitchFamily="2" charset="-122"/>
                <a:cs typeface="Geneva" pitchFamily="34" charset="0"/>
              </a:defRPr>
            </a:lvl2pPr>
            <a:lvl3pPr fontAlgn="base">
              <a:spcBef>
                <a:spcPct val="0"/>
              </a:spcBef>
              <a:spcAft>
                <a:spcPct val="0"/>
              </a:spcAft>
              <a:defRPr sz="2667">
                <a:solidFill>
                  <a:schemeClr val="accent1"/>
                </a:solidFill>
                <a:latin typeface="Arial" pitchFamily="34" charset="0"/>
                <a:ea typeface="STKaiti" pitchFamily="2" charset="-122"/>
                <a:cs typeface="Geneva" pitchFamily="34" charset="0"/>
              </a:defRPr>
            </a:lvl3pPr>
            <a:lvl4pPr fontAlgn="base">
              <a:spcBef>
                <a:spcPct val="0"/>
              </a:spcBef>
              <a:spcAft>
                <a:spcPct val="0"/>
              </a:spcAft>
              <a:defRPr sz="2667">
                <a:solidFill>
                  <a:schemeClr val="accent1"/>
                </a:solidFill>
                <a:latin typeface="Arial" pitchFamily="34" charset="0"/>
                <a:ea typeface="STKaiti" pitchFamily="2" charset="-122"/>
                <a:cs typeface="Geneva" pitchFamily="34" charset="0"/>
              </a:defRPr>
            </a:lvl4pPr>
            <a:lvl5pPr fontAlgn="base">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a:lstStyle>
          <a:p>
            <a:r>
              <a:rPr lang="en-US" sz="2800" dirty="0"/>
              <a:t>Monolithic apps are becoming Legacies…</a:t>
            </a:r>
          </a:p>
        </p:txBody>
      </p:sp>
      <p:sp>
        <p:nvSpPr>
          <p:cNvPr id="229" name="TextBox 228"/>
          <p:cNvSpPr txBox="1"/>
          <p:nvPr/>
        </p:nvSpPr>
        <p:spPr>
          <a:xfrm>
            <a:off x="9043886" y="2689747"/>
            <a:ext cx="2825297" cy="1200329"/>
          </a:xfrm>
          <a:prstGeom prst="rect">
            <a:avLst/>
          </a:prstGeom>
          <a:noFill/>
        </p:spPr>
        <p:txBody>
          <a:bodyPr wrap="square" rtlCol="0">
            <a:spAutoFit/>
          </a:bodyPr>
          <a:lstStyle>
            <a:defPPr>
              <a:defRPr lang="en-US"/>
            </a:defPPr>
            <a:lvl1pPr marL="285750" indent="-285750">
              <a:buFont typeface="Courier New" pitchFamily="49" charset="0"/>
              <a:buChar char="o"/>
              <a:defRPr sz="1400"/>
            </a:lvl1pPr>
          </a:lstStyle>
          <a:p>
            <a:pPr>
              <a:buFont typeface="Wingdings" panose="05000000000000000000" pitchFamily="2" charset="2"/>
              <a:buChar char="§"/>
            </a:pPr>
            <a:r>
              <a:rPr lang="en-US" sz="1200" dirty="0"/>
              <a:t>Built as single entity</a:t>
            </a:r>
          </a:p>
          <a:p>
            <a:pPr>
              <a:buFont typeface="Wingdings" panose="05000000000000000000" pitchFamily="2" charset="2"/>
              <a:buChar char="§"/>
            </a:pPr>
            <a:r>
              <a:rPr lang="en-US" sz="1200" dirty="0"/>
              <a:t>Tightly coupled</a:t>
            </a:r>
          </a:p>
          <a:p>
            <a:pPr>
              <a:buFont typeface="Wingdings" panose="05000000000000000000" pitchFamily="2" charset="2"/>
              <a:buChar char="§"/>
            </a:pPr>
            <a:r>
              <a:rPr lang="en-US" sz="1200" dirty="0"/>
              <a:t>Entire application to be rebuilt and deployed</a:t>
            </a:r>
          </a:p>
          <a:p>
            <a:pPr>
              <a:buFont typeface="Wingdings" panose="05000000000000000000" pitchFamily="2" charset="2"/>
              <a:buChar char="§"/>
            </a:pPr>
            <a:r>
              <a:rPr lang="en-US" sz="1200" dirty="0"/>
              <a:t>Slower Release Velocity</a:t>
            </a:r>
          </a:p>
          <a:p>
            <a:pPr>
              <a:buFont typeface="Wingdings" panose="05000000000000000000" pitchFamily="2" charset="2"/>
              <a:buChar char="§"/>
            </a:pPr>
            <a:r>
              <a:rPr lang="en-US" sz="1200" dirty="0"/>
              <a:t>Vertical Scaling up</a:t>
            </a:r>
          </a:p>
        </p:txBody>
      </p:sp>
      <p:grpSp>
        <p:nvGrpSpPr>
          <p:cNvPr id="37" name="Group 36">
            <a:extLst>
              <a:ext uri="{FF2B5EF4-FFF2-40B4-BE49-F238E27FC236}">
                <a16:creationId xmlns:a16="http://schemas.microsoft.com/office/drawing/2014/main" id="{92F9B6EA-79A9-09DF-D748-0EDAE725DE3E}"/>
              </a:ext>
            </a:extLst>
          </p:cNvPr>
          <p:cNvGrpSpPr/>
          <p:nvPr/>
        </p:nvGrpSpPr>
        <p:grpSpPr>
          <a:xfrm>
            <a:off x="1911779" y="1365611"/>
            <a:ext cx="6638424" cy="4701675"/>
            <a:chOff x="1911779" y="1365611"/>
            <a:chExt cx="6638424" cy="4701675"/>
          </a:xfrm>
        </p:grpSpPr>
        <p:sp>
          <p:nvSpPr>
            <p:cNvPr id="79" name="Rectangle 78"/>
            <p:cNvSpPr/>
            <p:nvPr/>
          </p:nvSpPr>
          <p:spPr>
            <a:xfrm>
              <a:off x="4034920" y="3006220"/>
              <a:ext cx="2761112" cy="20237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Arrow Connector 92"/>
            <p:cNvCxnSpPr/>
            <p:nvPr/>
          </p:nvCxnSpPr>
          <p:spPr>
            <a:xfrm>
              <a:off x="5425249" y="5040889"/>
              <a:ext cx="0" cy="2652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4748579" y="5387439"/>
              <a:ext cx="1396490" cy="679847"/>
              <a:chOff x="1108391" y="5023856"/>
              <a:chExt cx="1858728" cy="995361"/>
            </a:xfrm>
          </p:grpSpPr>
          <p:pic>
            <p:nvPicPr>
              <p:cNvPr id="96" name="Picture 95"/>
              <p:cNvPicPr>
                <a:picLocks noChangeAspect="1"/>
              </p:cNvPicPr>
              <p:nvPr/>
            </p:nvPicPr>
            <p:blipFill>
              <a:blip r:embed="rId4">
                <a:clrChange>
                  <a:clrFrom>
                    <a:srgbClr val="FFFFFF"/>
                  </a:clrFrom>
                  <a:clrTo>
                    <a:srgbClr val="FFFFFF">
                      <a:alpha val="0"/>
                    </a:srgbClr>
                  </a:clrTo>
                </a:clrChange>
              </a:blip>
              <a:stretch>
                <a:fillRect/>
              </a:stretch>
            </p:blipFill>
            <p:spPr>
              <a:xfrm>
                <a:off x="1769065" y="5023856"/>
                <a:ext cx="538391" cy="636875"/>
              </a:xfrm>
              <a:prstGeom prst="rect">
                <a:avLst/>
              </a:prstGeom>
            </p:spPr>
          </p:pic>
          <p:sp>
            <p:nvSpPr>
              <p:cNvPr id="97" name="TextBox 96"/>
              <p:cNvSpPr txBox="1"/>
              <p:nvPr/>
            </p:nvSpPr>
            <p:spPr>
              <a:xfrm>
                <a:off x="1108391" y="5647460"/>
                <a:ext cx="1858728" cy="371757"/>
              </a:xfrm>
              <a:prstGeom prst="rect">
                <a:avLst/>
              </a:prstGeom>
              <a:noFill/>
            </p:spPr>
            <p:txBody>
              <a:bodyPr wrap="square" rtlCol="0">
                <a:spAutoFit/>
              </a:bodyPr>
              <a:lstStyle/>
              <a:p>
                <a:pPr algn="ctr"/>
                <a:r>
                  <a:rPr lang="en-US" sz="1050" dirty="0"/>
                  <a:t>Relational Database</a:t>
                </a:r>
              </a:p>
            </p:txBody>
          </p:sp>
        </p:grpSp>
        <p:cxnSp>
          <p:nvCxnSpPr>
            <p:cNvPr id="103" name="Straight Arrow Connector 102"/>
            <p:cNvCxnSpPr>
              <a:cxnSpLocks/>
            </p:cNvCxnSpPr>
            <p:nvPr/>
          </p:nvCxnSpPr>
          <p:spPr>
            <a:xfrm flipH="1">
              <a:off x="4790027" y="2655658"/>
              <a:ext cx="3890" cy="333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8715BE05-4775-3305-818F-5CF869D79A72}"/>
                </a:ext>
              </a:extLst>
            </p:cNvPr>
            <p:cNvGrpSpPr/>
            <p:nvPr/>
          </p:nvGrpSpPr>
          <p:grpSpPr>
            <a:xfrm>
              <a:off x="4050361" y="3363949"/>
              <a:ext cx="770682" cy="752660"/>
              <a:chOff x="6852028" y="3128698"/>
              <a:chExt cx="847750" cy="827926"/>
            </a:xfrm>
          </p:grpSpPr>
          <p:grpSp>
            <p:nvGrpSpPr>
              <p:cNvPr id="84" name="Group 83"/>
              <p:cNvGrpSpPr/>
              <p:nvPr/>
            </p:nvGrpSpPr>
            <p:grpSpPr>
              <a:xfrm>
                <a:off x="6953078" y="3128698"/>
                <a:ext cx="595402" cy="572502"/>
                <a:chOff x="2236165" y="4050221"/>
                <a:chExt cx="595402" cy="572502"/>
              </a:xfrm>
            </p:grpSpPr>
            <p:pic>
              <p:nvPicPr>
                <p:cNvPr id="85" name="Picture 84"/>
                <p:cNvPicPr>
                  <a:picLocks noChangeAspect="1"/>
                </p:cNvPicPr>
                <p:nvPr/>
              </p:nvPicPr>
              <p:blipFill>
                <a:blip r:embed="rId5">
                  <a:clrChange>
                    <a:clrFrom>
                      <a:srgbClr val="FFFFFF"/>
                    </a:clrFrom>
                    <a:clrTo>
                      <a:srgbClr val="FFFFFF">
                        <a:alpha val="0"/>
                      </a:srgbClr>
                    </a:clrTo>
                  </a:clrChange>
                </a:blip>
                <a:stretch>
                  <a:fillRect/>
                </a:stretch>
              </p:blipFill>
              <p:spPr>
                <a:xfrm>
                  <a:off x="2378160" y="4162148"/>
                  <a:ext cx="348646" cy="348646"/>
                </a:xfrm>
                <a:prstGeom prst="rect">
                  <a:avLst/>
                </a:prstGeom>
              </p:spPr>
            </p:pic>
            <p:sp>
              <p:nvSpPr>
                <p:cNvPr id="86" name="Rectangle 85"/>
                <p:cNvSpPr/>
                <p:nvPr/>
              </p:nvSpPr>
              <p:spPr>
                <a:xfrm>
                  <a:off x="2236165" y="4050221"/>
                  <a:ext cx="595402" cy="57250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38916F0-A0EA-EB34-AF16-2A49E6660338}"/>
                  </a:ext>
                </a:extLst>
              </p:cNvPr>
              <p:cNvSpPr txBox="1"/>
              <p:nvPr/>
            </p:nvSpPr>
            <p:spPr>
              <a:xfrm>
                <a:off x="6852028" y="3685781"/>
                <a:ext cx="847750" cy="270843"/>
              </a:xfrm>
              <a:prstGeom prst="rect">
                <a:avLst/>
              </a:prstGeom>
              <a:noFill/>
            </p:spPr>
            <p:txBody>
              <a:bodyPr wrap="square" rtlCol="0">
                <a:spAutoFit/>
              </a:bodyPr>
              <a:lstStyle/>
              <a:p>
                <a:pPr algn="ctr"/>
                <a:r>
                  <a:rPr lang="en-US" sz="1000" dirty="0"/>
                  <a:t>Customer</a:t>
                </a:r>
              </a:p>
            </p:txBody>
          </p:sp>
        </p:grpSp>
        <p:grpSp>
          <p:nvGrpSpPr>
            <p:cNvPr id="9" name="Group 8">
              <a:extLst>
                <a:ext uri="{FF2B5EF4-FFF2-40B4-BE49-F238E27FC236}">
                  <a16:creationId xmlns:a16="http://schemas.microsoft.com/office/drawing/2014/main" id="{4BAFAF2C-51A3-DFB1-4C1A-9DC0B6B99B3D}"/>
                </a:ext>
              </a:extLst>
            </p:cNvPr>
            <p:cNvGrpSpPr/>
            <p:nvPr/>
          </p:nvGrpSpPr>
          <p:grpSpPr>
            <a:xfrm>
              <a:off x="4771533" y="3363948"/>
              <a:ext cx="552888" cy="757520"/>
              <a:chOff x="7777643" y="3194116"/>
              <a:chExt cx="552888" cy="757520"/>
            </a:xfrm>
          </p:grpSpPr>
          <p:grpSp>
            <p:nvGrpSpPr>
              <p:cNvPr id="82" name="Group 81"/>
              <p:cNvGrpSpPr/>
              <p:nvPr/>
            </p:nvGrpSpPr>
            <p:grpSpPr>
              <a:xfrm>
                <a:off x="7777643" y="3194116"/>
                <a:ext cx="541275" cy="520456"/>
                <a:chOff x="1601282" y="2925164"/>
                <a:chExt cx="720436" cy="692727"/>
              </a:xfrm>
            </p:grpSpPr>
            <p:pic>
              <p:nvPicPr>
                <p:cNvPr id="89" name="Picture 4"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6123" y="3026150"/>
                  <a:ext cx="490754" cy="490754"/>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1601282" y="2925164"/>
                  <a:ext cx="720436" cy="6927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A8ADC1A-D8BF-1698-69ED-6FBC36FC6DDA}"/>
                  </a:ext>
                </a:extLst>
              </p:cNvPr>
              <p:cNvSpPr txBox="1"/>
              <p:nvPr/>
            </p:nvSpPr>
            <p:spPr>
              <a:xfrm>
                <a:off x="7785826" y="3705415"/>
                <a:ext cx="544705" cy="246221"/>
              </a:xfrm>
              <a:prstGeom prst="rect">
                <a:avLst/>
              </a:prstGeom>
              <a:noFill/>
            </p:spPr>
            <p:txBody>
              <a:bodyPr wrap="square" rtlCol="0">
                <a:spAutoFit/>
              </a:bodyPr>
              <a:lstStyle/>
              <a:p>
                <a:pPr algn="ctr"/>
                <a:r>
                  <a:rPr lang="en-US" sz="1000" dirty="0"/>
                  <a:t>Order</a:t>
                </a:r>
              </a:p>
            </p:txBody>
          </p:sp>
        </p:grpSp>
        <p:grpSp>
          <p:nvGrpSpPr>
            <p:cNvPr id="8" name="Group 7">
              <a:extLst>
                <a:ext uri="{FF2B5EF4-FFF2-40B4-BE49-F238E27FC236}">
                  <a16:creationId xmlns:a16="http://schemas.microsoft.com/office/drawing/2014/main" id="{284B798C-D4FD-B6D7-3D7B-46DDCC31A14C}"/>
                </a:ext>
              </a:extLst>
            </p:cNvPr>
            <p:cNvGrpSpPr/>
            <p:nvPr/>
          </p:nvGrpSpPr>
          <p:grpSpPr>
            <a:xfrm>
              <a:off x="5409583" y="3365005"/>
              <a:ext cx="570054" cy="746766"/>
              <a:chOff x="8532365" y="3220139"/>
              <a:chExt cx="570054" cy="746766"/>
            </a:xfrm>
          </p:grpSpPr>
          <p:grpSp>
            <p:nvGrpSpPr>
              <p:cNvPr id="81" name="Group 80"/>
              <p:cNvGrpSpPr/>
              <p:nvPr/>
            </p:nvGrpSpPr>
            <p:grpSpPr>
              <a:xfrm>
                <a:off x="8532365" y="3220139"/>
                <a:ext cx="541275" cy="520456"/>
                <a:chOff x="1260765" y="1773382"/>
                <a:chExt cx="720436" cy="692727"/>
              </a:xfrm>
            </p:grpSpPr>
            <p:sp>
              <p:nvSpPr>
                <p:cNvPr id="91" name="Rectangle 90"/>
                <p:cNvSpPr/>
                <p:nvPr/>
              </p:nvSpPr>
              <p:spPr>
                <a:xfrm>
                  <a:off x="1260765" y="1773382"/>
                  <a:ext cx="720436" cy="6927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7">
                  <a:clrChange>
                    <a:clrFrom>
                      <a:srgbClr val="FFFFFF"/>
                    </a:clrFrom>
                    <a:clrTo>
                      <a:srgbClr val="FFFFFF">
                        <a:alpha val="0"/>
                      </a:srgbClr>
                    </a:clrTo>
                  </a:clrChange>
                  <a:duotone>
                    <a:schemeClr val="accent5">
                      <a:shade val="45000"/>
                      <a:satMod val="135000"/>
                    </a:schemeClr>
                    <a:prstClr val="white"/>
                  </a:duotone>
                </a:blip>
                <a:stretch>
                  <a:fillRect/>
                </a:stretch>
              </p:blipFill>
              <p:spPr>
                <a:xfrm>
                  <a:off x="1366838" y="1885300"/>
                  <a:ext cx="468889" cy="468889"/>
                </a:xfrm>
                <a:prstGeom prst="rect">
                  <a:avLst/>
                </a:prstGeom>
              </p:spPr>
            </p:pic>
          </p:grpSp>
          <p:sp>
            <p:nvSpPr>
              <p:cNvPr id="5" name="TextBox 4">
                <a:extLst>
                  <a:ext uri="{FF2B5EF4-FFF2-40B4-BE49-F238E27FC236}">
                    <a16:creationId xmlns:a16="http://schemas.microsoft.com/office/drawing/2014/main" id="{C356BB0E-D722-17E1-32D6-49463869EE66}"/>
                  </a:ext>
                </a:extLst>
              </p:cNvPr>
              <p:cNvSpPr txBox="1"/>
              <p:nvPr/>
            </p:nvSpPr>
            <p:spPr>
              <a:xfrm>
                <a:off x="8557714" y="3720684"/>
                <a:ext cx="544705" cy="246221"/>
              </a:xfrm>
              <a:prstGeom prst="rect">
                <a:avLst/>
              </a:prstGeom>
              <a:noFill/>
            </p:spPr>
            <p:txBody>
              <a:bodyPr wrap="square" rtlCol="0">
                <a:spAutoFit/>
              </a:bodyPr>
              <a:lstStyle/>
              <a:p>
                <a:pPr algn="ctr"/>
                <a:r>
                  <a:rPr lang="en-US" sz="1000" dirty="0"/>
                  <a:t>Cart</a:t>
                </a:r>
              </a:p>
            </p:txBody>
          </p:sp>
        </p:grpSp>
        <p:grpSp>
          <p:nvGrpSpPr>
            <p:cNvPr id="7" name="Group 6">
              <a:extLst>
                <a:ext uri="{FF2B5EF4-FFF2-40B4-BE49-F238E27FC236}">
                  <a16:creationId xmlns:a16="http://schemas.microsoft.com/office/drawing/2014/main" id="{43EF98D2-FBEB-0607-EB43-3D8FEFF41F41}"/>
                </a:ext>
              </a:extLst>
            </p:cNvPr>
            <p:cNvGrpSpPr/>
            <p:nvPr/>
          </p:nvGrpSpPr>
          <p:grpSpPr>
            <a:xfrm>
              <a:off x="5972366" y="3351179"/>
              <a:ext cx="797503" cy="742503"/>
              <a:chOff x="9094561" y="3220138"/>
              <a:chExt cx="797503" cy="742503"/>
            </a:xfrm>
          </p:grpSpPr>
          <p:grpSp>
            <p:nvGrpSpPr>
              <p:cNvPr id="83" name="Group 82"/>
              <p:cNvGrpSpPr/>
              <p:nvPr/>
            </p:nvGrpSpPr>
            <p:grpSpPr>
              <a:xfrm>
                <a:off x="9193896" y="3220138"/>
                <a:ext cx="541275" cy="520456"/>
                <a:chOff x="1727056" y="2925164"/>
                <a:chExt cx="720436" cy="692727"/>
              </a:xfrm>
            </p:grpSpPr>
            <p:sp>
              <p:nvSpPr>
                <p:cNvPr id="87" name="Rectangle 86"/>
                <p:cNvSpPr/>
                <p:nvPr/>
              </p:nvSpPr>
              <p:spPr>
                <a:xfrm>
                  <a:off x="1727056" y="2925164"/>
                  <a:ext cx="720436" cy="69272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8" name="Picture 87"/>
                <p:cNvPicPr>
                  <a:picLocks noChangeAspect="1"/>
                </p:cNvPicPr>
                <p:nvPr/>
              </p:nvPicPr>
              <p:blipFill>
                <a:blip r:embed="rId8">
                  <a:clrChange>
                    <a:clrFrom>
                      <a:srgbClr val="000000"/>
                    </a:clrFrom>
                    <a:clrTo>
                      <a:srgbClr val="000000">
                        <a:alpha val="0"/>
                      </a:srgbClr>
                    </a:clrTo>
                  </a:clrChange>
                </a:blip>
                <a:stretch>
                  <a:fillRect/>
                </a:stretch>
              </p:blipFill>
              <p:spPr>
                <a:xfrm>
                  <a:off x="1729630" y="3047195"/>
                  <a:ext cx="717862" cy="448664"/>
                </a:xfrm>
                <a:prstGeom prst="rect">
                  <a:avLst/>
                </a:prstGeom>
              </p:spPr>
            </p:pic>
          </p:grpSp>
          <p:sp>
            <p:nvSpPr>
              <p:cNvPr id="6" name="TextBox 5">
                <a:extLst>
                  <a:ext uri="{FF2B5EF4-FFF2-40B4-BE49-F238E27FC236}">
                    <a16:creationId xmlns:a16="http://schemas.microsoft.com/office/drawing/2014/main" id="{44CCCE83-6292-D58A-20B9-4CB922EDB94A}"/>
                  </a:ext>
                </a:extLst>
              </p:cNvPr>
              <p:cNvSpPr txBox="1"/>
              <p:nvPr/>
            </p:nvSpPr>
            <p:spPr>
              <a:xfrm>
                <a:off x="9094561" y="3736790"/>
                <a:ext cx="797503" cy="225851"/>
              </a:xfrm>
              <a:prstGeom prst="rect">
                <a:avLst/>
              </a:prstGeom>
              <a:noFill/>
            </p:spPr>
            <p:txBody>
              <a:bodyPr wrap="square" rtlCol="0">
                <a:spAutoFit/>
              </a:bodyPr>
              <a:lstStyle/>
              <a:p>
                <a:pPr algn="ctr"/>
                <a:r>
                  <a:rPr lang="en-US" sz="1000" dirty="0"/>
                  <a:t>Payments</a:t>
                </a:r>
              </a:p>
            </p:txBody>
          </p:sp>
        </p:grpSp>
        <p:cxnSp>
          <p:nvCxnSpPr>
            <p:cNvPr id="10" name="Straight Arrow Connector 9">
              <a:extLst>
                <a:ext uri="{FF2B5EF4-FFF2-40B4-BE49-F238E27FC236}">
                  <a16:creationId xmlns:a16="http://schemas.microsoft.com/office/drawing/2014/main" id="{7CA1C0ED-FDD4-8478-300D-5BBE91176D43}"/>
                </a:ext>
              </a:extLst>
            </p:cNvPr>
            <p:cNvCxnSpPr>
              <a:cxnSpLocks/>
            </p:cNvCxnSpPr>
            <p:nvPr/>
          </p:nvCxnSpPr>
          <p:spPr>
            <a:xfrm flipH="1">
              <a:off x="5985433" y="2626927"/>
              <a:ext cx="3890" cy="333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5F3FE85F-FA33-85FD-8156-9729F56AFB51}"/>
                </a:ext>
              </a:extLst>
            </p:cNvPr>
            <p:cNvGrpSpPr/>
            <p:nvPr/>
          </p:nvGrpSpPr>
          <p:grpSpPr>
            <a:xfrm>
              <a:off x="5446929" y="4179286"/>
              <a:ext cx="761005" cy="748592"/>
              <a:chOff x="4880611" y="4195122"/>
              <a:chExt cx="761005" cy="748592"/>
            </a:xfrm>
          </p:grpSpPr>
          <p:grpSp>
            <p:nvGrpSpPr>
              <p:cNvPr id="23" name="Group 22">
                <a:extLst>
                  <a:ext uri="{FF2B5EF4-FFF2-40B4-BE49-F238E27FC236}">
                    <a16:creationId xmlns:a16="http://schemas.microsoft.com/office/drawing/2014/main" id="{56B6C1F9-6D25-A3E2-01E6-0B5BD492647E}"/>
                  </a:ext>
                </a:extLst>
              </p:cNvPr>
              <p:cNvGrpSpPr/>
              <p:nvPr/>
            </p:nvGrpSpPr>
            <p:grpSpPr>
              <a:xfrm>
                <a:off x="4880611" y="4195122"/>
                <a:ext cx="761005" cy="748592"/>
                <a:chOff x="6841987" y="3128698"/>
                <a:chExt cx="837105" cy="823452"/>
              </a:xfrm>
            </p:grpSpPr>
            <p:sp>
              <p:nvSpPr>
                <p:cNvPr id="25" name="Rectangle 24">
                  <a:extLst>
                    <a:ext uri="{FF2B5EF4-FFF2-40B4-BE49-F238E27FC236}">
                      <a16:creationId xmlns:a16="http://schemas.microsoft.com/office/drawing/2014/main" id="{678E9473-27F6-DCEA-C12D-99A1992507EF}"/>
                    </a:ext>
                  </a:extLst>
                </p:cNvPr>
                <p:cNvSpPr/>
                <p:nvPr/>
              </p:nvSpPr>
              <p:spPr>
                <a:xfrm>
                  <a:off x="6953078" y="3128698"/>
                  <a:ext cx="595402" cy="57250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49F8660-400E-F527-A761-232A957DA95C}"/>
                    </a:ext>
                  </a:extLst>
                </p:cNvPr>
                <p:cNvSpPr txBox="1"/>
                <p:nvPr/>
              </p:nvSpPr>
              <p:spPr>
                <a:xfrm>
                  <a:off x="6841987" y="3681307"/>
                  <a:ext cx="837105" cy="270843"/>
                </a:xfrm>
                <a:prstGeom prst="rect">
                  <a:avLst/>
                </a:prstGeom>
                <a:noFill/>
              </p:spPr>
              <p:txBody>
                <a:bodyPr wrap="square" rtlCol="0">
                  <a:spAutoFit/>
                </a:bodyPr>
                <a:lstStyle/>
                <a:p>
                  <a:pPr algn="ctr"/>
                  <a:r>
                    <a:rPr lang="en-US" sz="1000" dirty="0"/>
                    <a:t>Catalog</a:t>
                  </a:r>
                </a:p>
              </p:txBody>
            </p:sp>
          </p:grpSp>
          <p:pic>
            <p:nvPicPr>
              <p:cNvPr id="24" name="Picture 23">
                <a:extLst>
                  <a:ext uri="{FF2B5EF4-FFF2-40B4-BE49-F238E27FC236}">
                    <a16:creationId xmlns:a16="http://schemas.microsoft.com/office/drawing/2014/main" id="{84CCED7F-C0F9-0315-30FB-B9F3EE07E45B}"/>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5138528" y="4294930"/>
                <a:ext cx="235248" cy="343297"/>
              </a:xfrm>
              <a:prstGeom prst="rect">
                <a:avLst/>
              </a:prstGeom>
            </p:spPr>
          </p:pic>
        </p:grpSp>
        <p:grpSp>
          <p:nvGrpSpPr>
            <p:cNvPr id="29" name="Group 28">
              <a:extLst>
                <a:ext uri="{FF2B5EF4-FFF2-40B4-BE49-F238E27FC236}">
                  <a16:creationId xmlns:a16="http://schemas.microsoft.com/office/drawing/2014/main" id="{BF1CBEC5-E312-AB11-1905-713E8B640BB5}"/>
                </a:ext>
              </a:extLst>
            </p:cNvPr>
            <p:cNvGrpSpPr/>
            <p:nvPr/>
          </p:nvGrpSpPr>
          <p:grpSpPr>
            <a:xfrm>
              <a:off x="4776118" y="4192858"/>
              <a:ext cx="761005" cy="748592"/>
              <a:chOff x="8565685" y="3587929"/>
              <a:chExt cx="761005" cy="748592"/>
            </a:xfrm>
          </p:grpSpPr>
          <p:grpSp>
            <p:nvGrpSpPr>
              <p:cNvPr id="13" name="Group 12">
                <a:extLst>
                  <a:ext uri="{FF2B5EF4-FFF2-40B4-BE49-F238E27FC236}">
                    <a16:creationId xmlns:a16="http://schemas.microsoft.com/office/drawing/2014/main" id="{A68C6EAC-1B11-8A7B-A432-5215133E4A5B}"/>
                  </a:ext>
                </a:extLst>
              </p:cNvPr>
              <p:cNvGrpSpPr/>
              <p:nvPr/>
            </p:nvGrpSpPr>
            <p:grpSpPr>
              <a:xfrm>
                <a:off x="8565685" y="3587929"/>
                <a:ext cx="761005" cy="748592"/>
                <a:chOff x="6841987" y="3128698"/>
                <a:chExt cx="837105" cy="823452"/>
              </a:xfrm>
            </p:grpSpPr>
            <p:sp>
              <p:nvSpPr>
                <p:cNvPr id="17" name="Rectangle 16">
                  <a:extLst>
                    <a:ext uri="{FF2B5EF4-FFF2-40B4-BE49-F238E27FC236}">
                      <a16:creationId xmlns:a16="http://schemas.microsoft.com/office/drawing/2014/main" id="{668E1E8D-B169-81A2-F7C4-4549BC8533A9}"/>
                    </a:ext>
                  </a:extLst>
                </p:cNvPr>
                <p:cNvSpPr/>
                <p:nvPr/>
              </p:nvSpPr>
              <p:spPr>
                <a:xfrm>
                  <a:off x="6953078" y="3128698"/>
                  <a:ext cx="595402" cy="57250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6E9B8BA-CA10-EC05-C664-6D4A05B117AF}"/>
                    </a:ext>
                  </a:extLst>
                </p:cNvPr>
                <p:cNvSpPr txBox="1"/>
                <p:nvPr/>
              </p:nvSpPr>
              <p:spPr>
                <a:xfrm>
                  <a:off x="6841987" y="3681307"/>
                  <a:ext cx="837105" cy="270843"/>
                </a:xfrm>
                <a:prstGeom prst="rect">
                  <a:avLst/>
                </a:prstGeom>
                <a:noFill/>
              </p:spPr>
              <p:txBody>
                <a:bodyPr wrap="square" rtlCol="0">
                  <a:spAutoFit/>
                </a:bodyPr>
                <a:lstStyle/>
                <a:p>
                  <a:pPr algn="ctr"/>
                  <a:r>
                    <a:rPr lang="en-US" sz="1000" dirty="0"/>
                    <a:t>Address</a:t>
                  </a:r>
                </a:p>
              </p:txBody>
            </p:sp>
          </p:grpSp>
          <p:pic>
            <p:nvPicPr>
              <p:cNvPr id="28" name="Picture 27">
                <a:extLst>
                  <a:ext uri="{FF2B5EF4-FFF2-40B4-BE49-F238E27FC236}">
                    <a16:creationId xmlns:a16="http://schemas.microsoft.com/office/drawing/2014/main" id="{331F5809-72EF-70C4-4A1A-7A79556AA64E}"/>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792422" y="3697985"/>
                <a:ext cx="289783" cy="319574"/>
              </a:xfrm>
              <a:prstGeom prst="rect">
                <a:avLst/>
              </a:prstGeom>
            </p:spPr>
          </p:pic>
        </p:grpSp>
        <p:sp>
          <p:nvSpPr>
            <p:cNvPr id="30" name="TextBox 29">
              <a:extLst>
                <a:ext uri="{FF2B5EF4-FFF2-40B4-BE49-F238E27FC236}">
                  <a16:creationId xmlns:a16="http://schemas.microsoft.com/office/drawing/2014/main" id="{FD0A9250-DED9-5881-C203-137D4A6B0B26}"/>
                </a:ext>
              </a:extLst>
            </p:cNvPr>
            <p:cNvSpPr txBox="1"/>
            <p:nvPr/>
          </p:nvSpPr>
          <p:spPr>
            <a:xfrm>
              <a:off x="5029929" y="3043691"/>
              <a:ext cx="797503" cy="246221"/>
            </a:xfrm>
            <a:prstGeom prst="rect">
              <a:avLst/>
            </a:prstGeom>
            <a:noFill/>
          </p:spPr>
          <p:txBody>
            <a:bodyPr wrap="square" rtlCol="0">
              <a:spAutoFit/>
            </a:bodyPr>
            <a:lstStyle/>
            <a:p>
              <a:pPr algn="ctr"/>
              <a:r>
                <a:rPr lang="en-US" sz="1000" b="1" dirty="0"/>
                <a:t>Modules</a:t>
              </a:r>
            </a:p>
          </p:txBody>
        </p:sp>
        <p:sp>
          <p:nvSpPr>
            <p:cNvPr id="31" name="Rectangle 30">
              <a:extLst>
                <a:ext uri="{FF2B5EF4-FFF2-40B4-BE49-F238E27FC236}">
                  <a16:creationId xmlns:a16="http://schemas.microsoft.com/office/drawing/2014/main" id="{6FF2CDB2-23A9-904A-F03D-6717D42660F5}"/>
                </a:ext>
              </a:extLst>
            </p:cNvPr>
            <p:cNvSpPr/>
            <p:nvPr/>
          </p:nvSpPr>
          <p:spPr>
            <a:xfrm>
              <a:off x="4360389" y="2282185"/>
              <a:ext cx="754733" cy="333451"/>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Web App</a:t>
              </a:r>
            </a:p>
          </p:txBody>
        </p:sp>
        <p:sp>
          <p:nvSpPr>
            <p:cNvPr id="32" name="Rectangle 31">
              <a:extLst>
                <a:ext uri="{FF2B5EF4-FFF2-40B4-BE49-F238E27FC236}">
                  <a16:creationId xmlns:a16="http://schemas.microsoft.com/office/drawing/2014/main" id="{45467FE2-3157-412D-7FE8-A8AC088591AE}"/>
                </a:ext>
              </a:extLst>
            </p:cNvPr>
            <p:cNvSpPr/>
            <p:nvPr/>
          </p:nvSpPr>
          <p:spPr>
            <a:xfrm>
              <a:off x="5668196" y="2282185"/>
              <a:ext cx="670813" cy="333451"/>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API</a:t>
              </a:r>
            </a:p>
          </p:txBody>
        </p:sp>
        <p:cxnSp>
          <p:nvCxnSpPr>
            <p:cNvPr id="39" name="Straight Arrow Connector 38">
              <a:extLst>
                <a:ext uri="{FF2B5EF4-FFF2-40B4-BE49-F238E27FC236}">
                  <a16:creationId xmlns:a16="http://schemas.microsoft.com/office/drawing/2014/main" id="{E7DD4B14-8A80-60B8-11AB-C61D0E8E57FE}"/>
                </a:ext>
              </a:extLst>
            </p:cNvPr>
            <p:cNvCxnSpPr>
              <a:cxnSpLocks/>
            </p:cNvCxnSpPr>
            <p:nvPr/>
          </p:nvCxnSpPr>
          <p:spPr>
            <a:xfrm flipH="1">
              <a:off x="4790027" y="1893929"/>
              <a:ext cx="3890" cy="275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C75B1B9-6CAB-118F-64D3-1261AA78C988}"/>
                </a:ext>
              </a:extLst>
            </p:cNvPr>
            <p:cNvCxnSpPr>
              <a:cxnSpLocks/>
            </p:cNvCxnSpPr>
            <p:nvPr/>
          </p:nvCxnSpPr>
          <p:spPr>
            <a:xfrm flipH="1">
              <a:off x="6026326" y="1858738"/>
              <a:ext cx="3890" cy="303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595CB9F1-60BD-7895-77F5-24FB240C29F7}"/>
                </a:ext>
              </a:extLst>
            </p:cNvPr>
            <p:cNvSpPr/>
            <p:nvPr/>
          </p:nvSpPr>
          <p:spPr>
            <a:xfrm>
              <a:off x="3334374" y="2176541"/>
              <a:ext cx="4075548" cy="2998573"/>
            </a:xfrm>
            <a:prstGeom prst="rect">
              <a:avLst/>
            </a:prstGeom>
            <a:noFill/>
            <a:ln w="6350">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1395AEE-B3B4-D74C-284B-5AC0CCFB5D64}"/>
                </a:ext>
              </a:extLst>
            </p:cNvPr>
            <p:cNvSpPr txBox="1"/>
            <p:nvPr/>
          </p:nvSpPr>
          <p:spPr>
            <a:xfrm rot="16200000">
              <a:off x="2842012" y="3435847"/>
              <a:ext cx="1670542" cy="523220"/>
            </a:xfrm>
            <a:prstGeom prst="rect">
              <a:avLst/>
            </a:prstGeom>
            <a:noFill/>
          </p:spPr>
          <p:txBody>
            <a:bodyPr wrap="square" rtlCol="0">
              <a:spAutoFit/>
            </a:bodyPr>
            <a:lstStyle/>
            <a:p>
              <a:pPr algn="ctr"/>
              <a:r>
                <a:rPr lang="en-US" sz="1400" b="1" dirty="0">
                  <a:solidFill>
                    <a:schemeClr val="accent5">
                      <a:lumMod val="75000"/>
                    </a:schemeClr>
                  </a:solidFill>
                  <a:latin typeface="Agency FB" panose="020B0503020202020204" pitchFamily="34" charset="0"/>
                </a:rPr>
                <a:t>Monolithic Server Process</a:t>
              </a:r>
            </a:p>
          </p:txBody>
        </p:sp>
        <p:grpSp>
          <p:nvGrpSpPr>
            <p:cNvPr id="50" name="Group 49">
              <a:extLst>
                <a:ext uri="{FF2B5EF4-FFF2-40B4-BE49-F238E27FC236}">
                  <a16:creationId xmlns:a16="http://schemas.microsoft.com/office/drawing/2014/main" id="{2D7A6378-11C2-FFDC-47F8-F4C76D517435}"/>
                </a:ext>
              </a:extLst>
            </p:cNvPr>
            <p:cNvGrpSpPr/>
            <p:nvPr/>
          </p:nvGrpSpPr>
          <p:grpSpPr>
            <a:xfrm>
              <a:off x="7638222" y="4319529"/>
              <a:ext cx="911981" cy="369692"/>
              <a:chOff x="7749551" y="3323767"/>
              <a:chExt cx="911981" cy="425046"/>
            </a:xfrm>
          </p:grpSpPr>
          <p:sp>
            <p:nvSpPr>
              <p:cNvPr id="45" name="Rectangle 44">
                <a:extLst>
                  <a:ext uri="{FF2B5EF4-FFF2-40B4-BE49-F238E27FC236}">
                    <a16:creationId xmlns:a16="http://schemas.microsoft.com/office/drawing/2014/main" id="{BC2297EA-FFCD-DEFA-081F-A0A73798B63F}"/>
                  </a:ext>
                </a:extLst>
              </p:cNvPr>
              <p:cNvSpPr/>
              <p:nvPr/>
            </p:nvSpPr>
            <p:spPr>
              <a:xfrm>
                <a:off x="7749551" y="3323767"/>
                <a:ext cx="900206" cy="425046"/>
              </a:xfrm>
              <a:prstGeom prst="rect">
                <a:avLst/>
              </a:prstGeom>
              <a:noFill/>
              <a:ln w="6350">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996A52D0-7757-04E1-1C95-EDB411818ABA}"/>
                  </a:ext>
                </a:extLst>
              </p:cNvPr>
              <p:cNvSpPr txBox="1"/>
              <p:nvPr/>
            </p:nvSpPr>
            <p:spPr>
              <a:xfrm>
                <a:off x="7761326" y="3348703"/>
                <a:ext cx="900206" cy="338554"/>
              </a:xfrm>
              <a:prstGeom prst="rect">
                <a:avLst/>
              </a:prstGeom>
              <a:noFill/>
            </p:spPr>
            <p:txBody>
              <a:bodyPr wrap="square" rtlCol="0">
                <a:spAutoFit/>
              </a:bodyPr>
              <a:lstStyle/>
              <a:p>
                <a:pPr algn="ctr"/>
                <a:r>
                  <a:rPr lang="en-US" sz="800" dirty="0"/>
                  <a:t>Downstream systems</a:t>
                </a:r>
              </a:p>
            </p:txBody>
          </p:sp>
        </p:grpSp>
        <p:grpSp>
          <p:nvGrpSpPr>
            <p:cNvPr id="60" name="Group 59">
              <a:extLst>
                <a:ext uri="{FF2B5EF4-FFF2-40B4-BE49-F238E27FC236}">
                  <a16:creationId xmlns:a16="http://schemas.microsoft.com/office/drawing/2014/main" id="{1C19D863-2AE4-347D-1629-94073A00413C}"/>
                </a:ext>
              </a:extLst>
            </p:cNvPr>
            <p:cNvGrpSpPr/>
            <p:nvPr/>
          </p:nvGrpSpPr>
          <p:grpSpPr>
            <a:xfrm>
              <a:off x="1911779" y="4294768"/>
              <a:ext cx="2112343" cy="625285"/>
              <a:chOff x="1911779" y="4438204"/>
              <a:chExt cx="2112343" cy="625285"/>
            </a:xfrm>
          </p:grpSpPr>
          <p:cxnSp>
            <p:nvCxnSpPr>
              <p:cNvPr id="14" name="Straight Arrow Connector 13">
                <a:extLst>
                  <a:ext uri="{FF2B5EF4-FFF2-40B4-BE49-F238E27FC236}">
                    <a16:creationId xmlns:a16="http://schemas.microsoft.com/office/drawing/2014/main" id="{33B840BD-1D8E-ECC9-050E-029BF55A429A}"/>
                  </a:ext>
                </a:extLst>
              </p:cNvPr>
              <p:cNvCxnSpPr>
                <a:cxnSpLocks/>
              </p:cNvCxnSpPr>
              <p:nvPr/>
            </p:nvCxnSpPr>
            <p:spPr>
              <a:xfrm flipV="1">
                <a:off x="2897313" y="4621486"/>
                <a:ext cx="1126809" cy="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EDED4CF6-E580-FFBA-158D-F2F19DC36114}"/>
                  </a:ext>
                </a:extLst>
              </p:cNvPr>
              <p:cNvPicPr>
                <a:picLocks noChangeAspect="1"/>
              </p:cNvPicPr>
              <p:nvPr/>
            </p:nvPicPr>
            <p:blipFill>
              <a:blip r:embed="rId11">
                <a:clrChange>
                  <a:clrFrom>
                    <a:srgbClr val="000000"/>
                  </a:clrFrom>
                  <a:clrTo>
                    <a:srgbClr val="000000">
                      <a:alpha val="0"/>
                    </a:srgbClr>
                  </a:clrTo>
                </a:clrChange>
              </a:blip>
              <a:stretch>
                <a:fillRect/>
              </a:stretch>
            </p:blipFill>
            <p:spPr>
              <a:xfrm>
                <a:off x="2233509" y="4438204"/>
                <a:ext cx="475692" cy="366563"/>
              </a:xfrm>
              <a:prstGeom prst="rect">
                <a:avLst/>
              </a:prstGeom>
            </p:spPr>
          </p:pic>
          <p:sp>
            <p:nvSpPr>
              <p:cNvPr id="52" name="TextBox 51">
                <a:extLst>
                  <a:ext uri="{FF2B5EF4-FFF2-40B4-BE49-F238E27FC236}">
                    <a16:creationId xmlns:a16="http://schemas.microsoft.com/office/drawing/2014/main" id="{098850CB-A32A-107C-BEA0-26F3CE786C86}"/>
                  </a:ext>
                </a:extLst>
              </p:cNvPr>
              <p:cNvSpPr txBox="1"/>
              <p:nvPr/>
            </p:nvSpPr>
            <p:spPr>
              <a:xfrm>
                <a:off x="1911779" y="4832657"/>
                <a:ext cx="1156408" cy="230832"/>
              </a:xfrm>
              <a:prstGeom prst="rect">
                <a:avLst/>
              </a:prstGeom>
              <a:noFill/>
            </p:spPr>
            <p:txBody>
              <a:bodyPr wrap="square">
                <a:spAutoFit/>
              </a:bodyPr>
              <a:lstStyle/>
              <a:p>
                <a:pPr algn="ctr"/>
                <a:r>
                  <a:rPr lang="en-US" sz="900" dirty="0"/>
                  <a:t>Upstream systems</a:t>
                </a:r>
              </a:p>
            </p:txBody>
          </p:sp>
        </p:grpSp>
        <p:pic>
          <p:nvPicPr>
            <p:cNvPr id="58" name="Picture 57">
              <a:extLst>
                <a:ext uri="{FF2B5EF4-FFF2-40B4-BE49-F238E27FC236}">
                  <a16:creationId xmlns:a16="http://schemas.microsoft.com/office/drawing/2014/main" id="{F5FBB1B5-FC21-BC0C-4135-BE81C254B642}"/>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7032952" y="3439820"/>
              <a:ext cx="333450" cy="333450"/>
            </a:xfrm>
            <a:prstGeom prst="rect">
              <a:avLst/>
            </a:prstGeom>
          </p:spPr>
        </p:pic>
        <p:sp>
          <p:nvSpPr>
            <p:cNvPr id="59" name="TextBox 58">
              <a:extLst>
                <a:ext uri="{FF2B5EF4-FFF2-40B4-BE49-F238E27FC236}">
                  <a16:creationId xmlns:a16="http://schemas.microsoft.com/office/drawing/2014/main" id="{865C3A18-3CFA-04EE-58E7-6E44C9C7A393}"/>
                </a:ext>
              </a:extLst>
            </p:cNvPr>
            <p:cNvSpPr txBox="1"/>
            <p:nvPr/>
          </p:nvSpPr>
          <p:spPr>
            <a:xfrm>
              <a:off x="6915374" y="3755948"/>
              <a:ext cx="546247" cy="215444"/>
            </a:xfrm>
            <a:prstGeom prst="rect">
              <a:avLst/>
            </a:prstGeom>
            <a:noFill/>
          </p:spPr>
          <p:txBody>
            <a:bodyPr wrap="square" rtlCol="0">
              <a:spAutoFit/>
            </a:bodyPr>
            <a:lstStyle/>
            <a:p>
              <a:pPr algn="ctr"/>
              <a:r>
                <a:rPr lang="en-US" sz="800" i="1" dirty="0"/>
                <a:t>Files</a:t>
              </a:r>
            </a:p>
          </p:txBody>
        </p:sp>
        <p:pic>
          <p:nvPicPr>
            <p:cNvPr id="61" name="Picture 60">
              <a:extLst>
                <a:ext uri="{FF2B5EF4-FFF2-40B4-BE49-F238E27FC236}">
                  <a16:creationId xmlns:a16="http://schemas.microsoft.com/office/drawing/2014/main" id="{74AF92D8-8BCB-D6AD-4D08-1F42C0350F34}"/>
                </a:ext>
              </a:extLst>
            </p:cNvPr>
            <p:cNvPicPr>
              <a:picLocks noChangeAspect="1"/>
            </p:cNvPicPr>
            <p:nvPr/>
          </p:nvPicPr>
          <p:blipFill>
            <a:blip r:embed="rId13">
              <a:clrChange>
                <a:clrFrom>
                  <a:srgbClr val="000000"/>
                </a:clrFrom>
                <a:clrTo>
                  <a:srgbClr val="000000">
                    <a:alpha val="0"/>
                  </a:srgbClr>
                </a:clrTo>
              </a:clrChange>
              <a:alphaModFix amt="85000"/>
            </a:blip>
            <a:stretch>
              <a:fillRect/>
            </a:stretch>
          </p:blipFill>
          <p:spPr>
            <a:xfrm>
              <a:off x="4502572" y="1366075"/>
              <a:ext cx="591898" cy="591898"/>
            </a:xfrm>
            <a:prstGeom prst="rect">
              <a:avLst/>
            </a:prstGeom>
          </p:spPr>
        </p:pic>
        <p:pic>
          <p:nvPicPr>
            <p:cNvPr id="62" name="Picture 61">
              <a:extLst>
                <a:ext uri="{FF2B5EF4-FFF2-40B4-BE49-F238E27FC236}">
                  <a16:creationId xmlns:a16="http://schemas.microsoft.com/office/drawing/2014/main" id="{5A0453D8-B176-9EA7-1D18-4B4F51D4102E}"/>
                </a:ext>
              </a:extLst>
            </p:cNvPr>
            <p:cNvPicPr>
              <a:picLocks noChangeAspect="1"/>
            </p:cNvPicPr>
            <p:nvPr/>
          </p:nvPicPr>
          <p:blipFill>
            <a:blip r:embed="rId14">
              <a:clrChange>
                <a:clrFrom>
                  <a:srgbClr val="FFFFFF"/>
                </a:clrFrom>
                <a:clrTo>
                  <a:srgbClr val="FFFFFF">
                    <a:alpha val="0"/>
                  </a:srgbClr>
                </a:clrTo>
              </a:clrChange>
              <a:alphaModFix amt="70000"/>
              <a:extLst>
                <a:ext uri="{BEBA8EAE-BF5A-486C-A8C5-ECC9F3942E4B}">
                  <a14:imgProps xmlns:a14="http://schemas.microsoft.com/office/drawing/2010/main">
                    <a14:imgLayer r:embed="rId15">
                      <a14:imgEffect>
                        <a14:saturation sat="200000"/>
                      </a14:imgEffect>
                    </a14:imgLayer>
                  </a14:imgProps>
                </a:ext>
              </a:extLst>
            </a:blip>
            <a:stretch>
              <a:fillRect/>
            </a:stretch>
          </p:blipFill>
          <p:spPr>
            <a:xfrm>
              <a:off x="5892503" y="1365611"/>
              <a:ext cx="268745" cy="486510"/>
            </a:xfrm>
            <a:prstGeom prst="rect">
              <a:avLst/>
            </a:prstGeom>
          </p:spPr>
        </p:pic>
        <p:cxnSp>
          <p:nvCxnSpPr>
            <p:cNvPr id="12" name="Connector: Elbow 11">
              <a:extLst>
                <a:ext uri="{FF2B5EF4-FFF2-40B4-BE49-F238E27FC236}">
                  <a16:creationId xmlns:a16="http://schemas.microsoft.com/office/drawing/2014/main" id="{308CD21A-0CC2-2D84-66DA-025966A846E8}"/>
                </a:ext>
              </a:extLst>
            </p:cNvPr>
            <p:cNvCxnSpPr>
              <a:cxnSpLocks/>
              <a:stCxn id="59" idx="2"/>
              <a:endCxn id="46" idx="0"/>
            </p:cNvCxnSpPr>
            <p:nvPr/>
          </p:nvCxnSpPr>
          <p:spPr>
            <a:xfrm rot="16200000" flipH="1">
              <a:off x="7459386" y="3700504"/>
              <a:ext cx="369826" cy="91160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5633088D-D7CA-0DF3-BEE8-86D96532114E}"/>
                </a:ext>
              </a:extLst>
            </p:cNvPr>
            <p:cNvCxnSpPr>
              <a:cxnSpLocks/>
            </p:cNvCxnSpPr>
            <p:nvPr/>
          </p:nvCxnSpPr>
          <p:spPr>
            <a:xfrm flipV="1">
              <a:off x="6829372" y="3635988"/>
              <a:ext cx="245226" cy="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17356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28112-1446-60B4-1D9B-EC2B3415780F}"/>
              </a:ext>
            </a:extLst>
          </p:cNvPr>
          <p:cNvSpPr txBox="1"/>
          <p:nvPr/>
        </p:nvSpPr>
        <p:spPr>
          <a:xfrm>
            <a:off x="134698" y="329528"/>
            <a:ext cx="8744126" cy="43088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defPPr>
              <a:defRPr lang="en-US"/>
            </a:defPPr>
            <a:lvl1pPr fontAlgn="base">
              <a:spcBef>
                <a:spcPct val="0"/>
              </a:spcBef>
              <a:spcAft>
                <a:spcPct val="0"/>
              </a:spcAft>
              <a:defRPr sz="2800" b="1" i="0" baseline="0">
                <a:latin typeface="Calibri Light"/>
                <a:ea typeface="+mj-ea"/>
                <a:cs typeface="Calibri Light"/>
              </a:defRPr>
            </a:lvl1pPr>
            <a:lvl2pPr fontAlgn="base">
              <a:spcBef>
                <a:spcPct val="0"/>
              </a:spcBef>
              <a:spcAft>
                <a:spcPct val="0"/>
              </a:spcAft>
              <a:defRPr sz="2667">
                <a:solidFill>
                  <a:schemeClr val="accent1"/>
                </a:solidFill>
                <a:latin typeface="Arial" pitchFamily="34" charset="0"/>
                <a:ea typeface="STKaiti" pitchFamily="2" charset="-122"/>
                <a:cs typeface="Geneva" pitchFamily="34" charset="0"/>
              </a:defRPr>
            </a:lvl2pPr>
            <a:lvl3pPr fontAlgn="base">
              <a:spcBef>
                <a:spcPct val="0"/>
              </a:spcBef>
              <a:spcAft>
                <a:spcPct val="0"/>
              </a:spcAft>
              <a:defRPr sz="2667">
                <a:solidFill>
                  <a:schemeClr val="accent1"/>
                </a:solidFill>
                <a:latin typeface="Arial" pitchFamily="34" charset="0"/>
                <a:ea typeface="STKaiti" pitchFamily="2" charset="-122"/>
                <a:cs typeface="Geneva" pitchFamily="34" charset="0"/>
              </a:defRPr>
            </a:lvl3pPr>
            <a:lvl4pPr fontAlgn="base">
              <a:spcBef>
                <a:spcPct val="0"/>
              </a:spcBef>
              <a:spcAft>
                <a:spcPct val="0"/>
              </a:spcAft>
              <a:defRPr sz="2667">
                <a:solidFill>
                  <a:schemeClr val="accent1"/>
                </a:solidFill>
                <a:latin typeface="Arial" pitchFamily="34" charset="0"/>
                <a:ea typeface="STKaiti" pitchFamily="2" charset="-122"/>
                <a:cs typeface="Geneva" pitchFamily="34" charset="0"/>
              </a:defRPr>
            </a:lvl4pPr>
            <a:lvl5pPr fontAlgn="base">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a:lstStyle>
          <a:p>
            <a:r>
              <a:rPr lang="en-US" dirty="0"/>
              <a:t>Businesses modernize application stack to stay competitive</a:t>
            </a:r>
          </a:p>
        </p:txBody>
      </p:sp>
      <p:sp>
        <p:nvSpPr>
          <p:cNvPr id="6" name="TextBox 5">
            <a:extLst>
              <a:ext uri="{FF2B5EF4-FFF2-40B4-BE49-F238E27FC236}">
                <a16:creationId xmlns:a16="http://schemas.microsoft.com/office/drawing/2014/main" id="{1F8D2E65-A5DD-CB40-044A-2EAB9CFF684F}"/>
              </a:ext>
            </a:extLst>
          </p:cNvPr>
          <p:cNvSpPr txBox="1"/>
          <p:nvPr/>
        </p:nvSpPr>
        <p:spPr>
          <a:xfrm>
            <a:off x="104832" y="943332"/>
            <a:ext cx="11208258" cy="492443"/>
          </a:xfrm>
          <a:prstGeom prst="rect">
            <a:avLst/>
          </a:prstGeom>
          <a:noFill/>
        </p:spPr>
        <p:txBody>
          <a:bodyPr wrap="square">
            <a:spAutoFit/>
          </a:bodyPr>
          <a:lstStyle/>
          <a:p>
            <a:r>
              <a:rPr lang="en-US" sz="1400" b="1" dirty="0">
                <a:solidFill>
                  <a:schemeClr val="accent4"/>
                </a:solidFill>
              </a:rPr>
              <a:t>Cloud native </a:t>
            </a:r>
            <a:r>
              <a:rPr lang="en-US" sz="1200" dirty="0"/>
              <a:t>is an architectural approach to build applications as </a:t>
            </a:r>
            <a:r>
              <a:rPr lang="en-US" sz="1200" b="1" i="1" dirty="0">
                <a:solidFill>
                  <a:schemeClr val="accent3">
                    <a:lumMod val="75000"/>
                  </a:schemeClr>
                </a:solidFill>
              </a:rPr>
              <a:t>microservices</a:t>
            </a:r>
            <a:r>
              <a:rPr lang="en-US" sz="1200" dirty="0"/>
              <a:t>, package as </a:t>
            </a:r>
            <a:r>
              <a:rPr lang="en-US" sz="1200" b="1" i="1" dirty="0">
                <a:solidFill>
                  <a:schemeClr val="accent3">
                    <a:lumMod val="75000"/>
                  </a:schemeClr>
                </a:solidFill>
              </a:rPr>
              <a:t>containers </a:t>
            </a:r>
            <a:r>
              <a:rPr lang="en-US" sz="1200" dirty="0"/>
              <a:t>and deploy them in </a:t>
            </a:r>
            <a:r>
              <a:rPr lang="en-US" sz="1200" b="1" i="1" dirty="0">
                <a:solidFill>
                  <a:schemeClr val="accent3">
                    <a:lumMod val="75000"/>
                  </a:schemeClr>
                </a:solidFill>
              </a:rPr>
              <a:t>cloud platforms </a:t>
            </a:r>
            <a:r>
              <a:rPr lang="en-US" sz="1200" dirty="0"/>
              <a:t>that fully exploits the advantages of the cloud capabilities</a:t>
            </a:r>
            <a:endParaRPr lang="en-US" sz="1100" dirty="0"/>
          </a:p>
        </p:txBody>
      </p:sp>
      <p:grpSp>
        <p:nvGrpSpPr>
          <p:cNvPr id="1032" name="Group 1031">
            <a:extLst>
              <a:ext uri="{FF2B5EF4-FFF2-40B4-BE49-F238E27FC236}">
                <a16:creationId xmlns:a16="http://schemas.microsoft.com/office/drawing/2014/main" id="{7D608378-CC68-B97F-0E97-A64C209DB11A}"/>
              </a:ext>
            </a:extLst>
          </p:cNvPr>
          <p:cNvGrpSpPr/>
          <p:nvPr/>
        </p:nvGrpSpPr>
        <p:grpSpPr>
          <a:xfrm>
            <a:off x="8565632" y="2072326"/>
            <a:ext cx="3285284" cy="1935925"/>
            <a:chOff x="8565632" y="2072326"/>
            <a:chExt cx="3285284" cy="1935925"/>
          </a:xfrm>
        </p:grpSpPr>
        <p:sp>
          <p:nvSpPr>
            <p:cNvPr id="121" name="Rectangle 120">
              <a:extLst>
                <a:ext uri="{FF2B5EF4-FFF2-40B4-BE49-F238E27FC236}">
                  <a16:creationId xmlns:a16="http://schemas.microsoft.com/office/drawing/2014/main" id="{DEAD4CF6-47E4-9064-5BA1-7E34F4DC7815}"/>
                </a:ext>
              </a:extLst>
            </p:cNvPr>
            <p:cNvSpPr/>
            <p:nvPr/>
          </p:nvSpPr>
          <p:spPr>
            <a:xfrm>
              <a:off x="8565632" y="2072326"/>
              <a:ext cx="3281393" cy="193592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778DDA-FB3C-40BA-1B38-19D4183932EB}"/>
                </a:ext>
              </a:extLst>
            </p:cNvPr>
            <p:cNvSpPr txBox="1"/>
            <p:nvPr/>
          </p:nvSpPr>
          <p:spPr>
            <a:xfrm>
              <a:off x="8644358" y="2212601"/>
              <a:ext cx="3206558" cy="1615827"/>
            </a:xfrm>
            <a:prstGeom prst="rect">
              <a:avLst/>
            </a:prstGeom>
            <a:noFill/>
          </p:spPr>
          <p:txBody>
            <a:bodyPr wrap="square" rtlCol="0">
              <a:spAutoFit/>
            </a:bodyPr>
            <a:lstStyle/>
            <a:p>
              <a:pPr marL="285750" indent="-285750">
                <a:buFont typeface="Courier New" pitchFamily="49" charset="0"/>
                <a:buChar char="o"/>
              </a:pPr>
              <a:r>
                <a:rPr lang="en-US" sz="1100" dirty="0"/>
                <a:t>Suite of Microservices bounded by Business context</a:t>
              </a:r>
            </a:p>
            <a:p>
              <a:pPr marL="285750" indent="-285750">
                <a:buFont typeface="Courier New" pitchFamily="49" charset="0"/>
                <a:buChar char="o"/>
              </a:pPr>
              <a:r>
                <a:rPr lang="en-US" sz="1100" dirty="0"/>
                <a:t>Polyglot &amp; Loosely coupled adhered through contracts</a:t>
              </a:r>
            </a:p>
            <a:p>
              <a:pPr marL="285750" indent="-285750">
                <a:buFont typeface="Courier New" pitchFamily="49" charset="0"/>
                <a:buChar char="o"/>
              </a:pPr>
              <a:r>
                <a:rPr lang="en-US" sz="1100" dirty="0"/>
                <a:t>Self-contained &amp; Packaged as Containers</a:t>
              </a:r>
            </a:p>
            <a:p>
              <a:pPr marL="285750" indent="-285750">
                <a:buFont typeface="Courier New" pitchFamily="49" charset="0"/>
                <a:buChar char="o"/>
              </a:pPr>
              <a:r>
                <a:rPr lang="en-US" sz="1100" dirty="0"/>
                <a:t>Independently deployable &amp; scalable</a:t>
              </a:r>
            </a:p>
            <a:p>
              <a:pPr marL="285750" indent="-285750">
                <a:buFont typeface="Courier New" pitchFamily="49" charset="0"/>
                <a:buChar char="o"/>
              </a:pPr>
              <a:r>
                <a:rPr lang="en-US" sz="1100" dirty="0"/>
                <a:t>Managed by Container Orchestration systems like K8s</a:t>
              </a:r>
            </a:p>
            <a:p>
              <a:pPr marL="285750" indent="-285750">
                <a:buFont typeface="Courier New" pitchFamily="49" charset="0"/>
                <a:buChar char="o"/>
              </a:pPr>
              <a:r>
                <a:rPr lang="en-US" sz="1100" dirty="0"/>
                <a:t>Hybrid and Multi-Cloud deployments</a:t>
              </a:r>
            </a:p>
          </p:txBody>
        </p:sp>
      </p:grpSp>
      <p:grpSp>
        <p:nvGrpSpPr>
          <p:cNvPr id="1029" name="Group 1028">
            <a:extLst>
              <a:ext uri="{FF2B5EF4-FFF2-40B4-BE49-F238E27FC236}">
                <a16:creationId xmlns:a16="http://schemas.microsoft.com/office/drawing/2014/main" id="{97BF53C1-DC44-6593-BC27-1E68433B837F}"/>
              </a:ext>
            </a:extLst>
          </p:cNvPr>
          <p:cNvGrpSpPr/>
          <p:nvPr/>
        </p:nvGrpSpPr>
        <p:grpSpPr>
          <a:xfrm>
            <a:off x="8844075" y="4484895"/>
            <a:ext cx="2960828" cy="454747"/>
            <a:chOff x="8844075" y="4525087"/>
            <a:chExt cx="2960828" cy="454747"/>
          </a:xfrm>
        </p:grpSpPr>
        <p:sp>
          <p:nvSpPr>
            <p:cNvPr id="118" name="TextBox 117">
              <a:extLst>
                <a:ext uri="{FF2B5EF4-FFF2-40B4-BE49-F238E27FC236}">
                  <a16:creationId xmlns:a16="http://schemas.microsoft.com/office/drawing/2014/main" id="{97787D58-E57C-1DCF-8997-94DCFEF5AB65}"/>
                </a:ext>
              </a:extLst>
            </p:cNvPr>
            <p:cNvSpPr txBox="1"/>
            <p:nvPr/>
          </p:nvSpPr>
          <p:spPr>
            <a:xfrm>
              <a:off x="9275492" y="4623680"/>
              <a:ext cx="2529411" cy="261610"/>
            </a:xfrm>
            <a:prstGeom prst="rect">
              <a:avLst/>
            </a:prstGeom>
            <a:noFill/>
          </p:spPr>
          <p:txBody>
            <a:bodyPr wrap="square">
              <a:spAutoFit/>
            </a:bodyPr>
            <a:lstStyle/>
            <a:p>
              <a:r>
                <a:rPr lang="en-US" sz="1100" dirty="0"/>
                <a:t>Accelerate release velocity</a:t>
              </a:r>
            </a:p>
          </p:txBody>
        </p:sp>
        <p:pic>
          <p:nvPicPr>
            <p:cNvPr id="1026" name="Picture 2" descr="Acceleration Icon Images – Browse 44,091 Stock Photos ...">
              <a:extLst>
                <a:ext uri="{FF2B5EF4-FFF2-40B4-BE49-F238E27FC236}">
                  <a16:creationId xmlns:a16="http://schemas.microsoft.com/office/drawing/2014/main" id="{1ADD2798-0C18-8D6D-E86B-6908DE5FEDF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44075" y="4525087"/>
              <a:ext cx="454747" cy="4547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EAC1D66D-656F-6133-E323-1E4EDBDF903B}"/>
              </a:ext>
            </a:extLst>
          </p:cNvPr>
          <p:cNvGrpSpPr/>
          <p:nvPr/>
        </p:nvGrpSpPr>
        <p:grpSpPr>
          <a:xfrm>
            <a:off x="8800534" y="5499790"/>
            <a:ext cx="3019225" cy="529705"/>
            <a:chOff x="8809008" y="5520081"/>
            <a:chExt cx="3019225" cy="529705"/>
          </a:xfrm>
        </p:grpSpPr>
        <p:sp>
          <p:nvSpPr>
            <p:cNvPr id="116" name="TextBox 115">
              <a:extLst>
                <a:ext uri="{FF2B5EF4-FFF2-40B4-BE49-F238E27FC236}">
                  <a16:creationId xmlns:a16="http://schemas.microsoft.com/office/drawing/2014/main" id="{222AB066-78BA-FC03-E896-91D201E8AC3A}"/>
                </a:ext>
              </a:extLst>
            </p:cNvPr>
            <p:cNvSpPr txBox="1"/>
            <p:nvPr/>
          </p:nvSpPr>
          <p:spPr>
            <a:xfrm>
              <a:off x="9298822" y="5654128"/>
              <a:ext cx="2529411" cy="261610"/>
            </a:xfrm>
            <a:prstGeom prst="rect">
              <a:avLst/>
            </a:prstGeom>
            <a:noFill/>
          </p:spPr>
          <p:txBody>
            <a:bodyPr wrap="square">
              <a:spAutoFit/>
            </a:bodyPr>
            <a:lstStyle/>
            <a:p>
              <a:r>
                <a:rPr lang="en-US" sz="1100" dirty="0"/>
                <a:t>Resilient Applications</a:t>
              </a:r>
            </a:p>
          </p:txBody>
        </p:sp>
        <p:pic>
          <p:nvPicPr>
            <p:cNvPr id="123" name="Picture 122">
              <a:extLst>
                <a:ext uri="{FF2B5EF4-FFF2-40B4-BE49-F238E27FC236}">
                  <a16:creationId xmlns:a16="http://schemas.microsoft.com/office/drawing/2014/main" id="{84B64871-3C6E-7542-C915-1C0E693B582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809008" y="5520081"/>
              <a:ext cx="442332" cy="529705"/>
            </a:xfrm>
            <a:prstGeom prst="rect">
              <a:avLst/>
            </a:prstGeom>
          </p:spPr>
        </p:pic>
      </p:grpSp>
      <p:grpSp>
        <p:nvGrpSpPr>
          <p:cNvPr id="1028" name="Group 1027">
            <a:extLst>
              <a:ext uri="{FF2B5EF4-FFF2-40B4-BE49-F238E27FC236}">
                <a16:creationId xmlns:a16="http://schemas.microsoft.com/office/drawing/2014/main" id="{F7879962-1242-FA47-6839-AAEF11868003}"/>
              </a:ext>
            </a:extLst>
          </p:cNvPr>
          <p:cNvGrpSpPr/>
          <p:nvPr/>
        </p:nvGrpSpPr>
        <p:grpSpPr>
          <a:xfrm>
            <a:off x="8800534" y="5001777"/>
            <a:ext cx="3004369" cy="435878"/>
            <a:chOff x="8800534" y="5000939"/>
            <a:chExt cx="3004369" cy="435878"/>
          </a:xfrm>
        </p:grpSpPr>
        <p:sp>
          <p:nvSpPr>
            <p:cNvPr id="120" name="TextBox 119">
              <a:extLst>
                <a:ext uri="{FF2B5EF4-FFF2-40B4-BE49-F238E27FC236}">
                  <a16:creationId xmlns:a16="http://schemas.microsoft.com/office/drawing/2014/main" id="{48109D8A-D164-8B02-EFF3-641D348C0D29}"/>
                </a:ext>
              </a:extLst>
            </p:cNvPr>
            <p:cNvSpPr txBox="1"/>
            <p:nvPr/>
          </p:nvSpPr>
          <p:spPr>
            <a:xfrm>
              <a:off x="9275491" y="5093086"/>
              <a:ext cx="2529412" cy="261610"/>
            </a:xfrm>
            <a:prstGeom prst="rect">
              <a:avLst/>
            </a:prstGeom>
            <a:noFill/>
          </p:spPr>
          <p:txBody>
            <a:bodyPr wrap="square">
              <a:spAutoFit/>
            </a:bodyPr>
            <a:lstStyle>
              <a:defPPr>
                <a:defRPr lang="en-US"/>
              </a:defPPr>
              <a:lvl1pPr>
                <a:defRPr sz="1200"/>
              </a:lvl1pPr>
            </a:lstStyle>
            <a:p>
              <a:r>
                <a:rPr lang="en-US" sz="1100" dirty="0"/>
                <a:t>Autonomous Releases</a:t>
              </a:r>
            </a:p>
          </p:txBody>
        </p:sp>
        <p:pic>
          <p:nvPicPr>
            <p:cNvPr id="125" name="Picture 124">
              <a:extLst>
                <a:ext uri="{FF2B5EF4-FFF2-40B4-BE49-F238E27FC236}">
                  <a16:creationId xmlns:a16="http://schemas.microsoft.com/office/drawing/2014/main" id="{2A69042B-A25F-2F26-46DF-2401595BF119}"/>
                </a:ext>
              </a:extLst>
            </p:cNvPr>
            <p:cNvPicPr>
              <a:picLocks noChangeAspect="1"/>
            </p:cNvPicPr>
            <p:nvPr/>
          </p:nvPicPr>
          <p:blipFill>
            <a:blip r:embed="rId4">
              <a:clrChange>
                <a:clrFrom>
                  <a:srgbClr val="FFFFFF"/>
                </a:clrFrom>
                <a:clrTo>
                  <a:srgbClr val="FFFFFF">
                    <a:alpha val="0"/>
                  </a:srgbClr>
                </a:clrTo>
              </a:clrChange>
            </a:blip>
            <a:stretch>
              <a:fillRect/>
            </a:stretch>
          </p:blipFill>
          <p:spPr>
            <a:xfrm flipH="1">
              <a:off x="8800534" y="5000939"/>
              <a:ext cx="474957" cy="435878"/>
            </a:xfrm>
            <a:prstGeom prst="rect">
              <a:avLst/>
            </a:prstGeom>
          </p:spPr>
        </p:pic>
      </p:grpSp>
      <p:sp>
        <p:nvSpPr>
          <p:cNvPr id="1031" name="Slide Number Placeholder 1030">
            <a:extLst>
              <a:ext uri="{FF2B5EF4-FFF2-40B4-BE49-F238E27FC236}">
                <a16:creationId xmlns:a16="http://schemas.microsoft.com/office/drawing/2014/main" id="{6B6DEA1E-CE41-E795-7C16-F0044721AB03}"/>
              </a:ext>
            </a:extLst>
          </p:cNvPr>
          <p:cNvSpPr>
            <a:spLocks noGrp="1"/>
          </p:cNvSpPr>
          <p:nvPr>
            <p:ph type="sldNum" sz="quarter" idx="12"/>
          </p:nvPr>
        </p:nvSpPr>
        <p:spPr/>
        <p:txBody>
          <a:bodyPr/>
          <a:lstStyle/>
          <a:p>
            <a:fld id="{473EB992-B328-4DC7-93F0-3E59D9321942}" type="slidenum">
              <a:rPr lang="en-US" smtClean="0"/>
              <a:t>4</a:t>
            </a:fld>
            <a:endParaRPr lang="en-US"/>
          </a:p>
        </p:txBody>
      </p:sp>
      <p:grpSp>
        <p:nvGrpSpPr>
          <p:cNvPr id="1035" name="Group 1034">
            <a:extLst>
              <a:ext uri="{FF2B5EF4-FFF2-40B4-BE49-F238E27FC236}">
                <a16:creationId xmlns:a16="http://schemas.microsoft.com/office/drawing/2014/main" id="{0F9A5F70-B682-7B95-9BCF-6DA2174C23B1}"/>
              </a:ext>
            </a:extLst>
          </p:cNvPr>
          <p:cNvGrpSpPr/>
          <p:nvPr/>
        </p:nvGrpSpPr>
        <p:grpSpPr>
          <a:xfrm>
            <a:off x="0" y="1476786"/>
            <a:ext cx="8025099" cy="5051686"/>
            <a:chOff x="0" y="1476786"/>
            <a:chExt cx="8025099" cy="5051686"/>
          </a:xfrm>
        </p:grpSpPr>
        <p:sp>
          <p:nvSpPr>
            <p:cNvPr id="8" name="Rectangle 7">
              <a:extLst>
                <a:ext uri="{FF2B5EF4-FFF2-40B4-BE49-F238E27FC236}">
                  <a16:creationId xmlns:a16="http://schemas.microsoft.com/office/drawing/2014/main" id="{F1082B61-26D0-0AE6-7840-F4F0A2AF5742}"/>
                </a:ext>
              </a:extLst>
            </p:cNvPr>
            <p:cNvSpPr/>
            <p:nvPr/>
          </p:nvSpPr>
          <p:spPr>
            <a:xfrm>
              <a:off x="1142863" y="3213148"/>
              <a:ext cx="6882236" cy="28244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9B41F0F-2164-D4AB-DB51-080889C56D54}"/>
                </a:ext>
              </a:extLst>
            </p:cNvPr>
            <p:cNvCxnSpPr>
              <a:cxnSpLocks/>
            </p:cNvCxnSpPr>
            <p:nvPr/>
          </p:nvCxnSpPr>
          <p:spPr>
            <a:xfrm flipH="1">
              <a:off x="4009512" y="2885864"/>
              <a:ext cx="3890" cy="333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45572B5F-54BB-2ABE-B634-00A037FF4711}"/>
                </a:ext>
              </a:extLst>
            </p:cNvPr>
            <p:cNvGrpSpPr/>
            <p:nvPr/>
          </p:nvGrpSpPr>
          <p:grpSpPr>
            <a:xfrm>
              <a:off x="2647073" y="3453203"/>
              <a:ext cx="882314" cy="1185143"/>
              <a:chOff x="6859298" y="3128698"/>
              <a:chExt cx="970546" cy="1303654"/>
            </a:xfrm>
          </p:grpSpPr>
          <p:grpSp>
            <p:nvGrpSpPr>
              <p:cNvPr id="11" name="Group 10">
                <a:extLst>
                  <a:ext uri="{FF2B5EF4-FFF2-40B4-BE49-F238E27FC236}">
                    <a16:creationId xmlns:a16="http://schemas.microsoft.com/office/drawing/2014/main" id="{F33ED8F7-FF95-CA65-7F5D-3B97B1BF5EDB}"/>
                  </a:ext>
                </a:extLst>
              </p:cNvPr>
              <p:cNvGrpSpPr/>
              <p:nvPr/>
            </p:nvGrpSpPr>
            <p:grpSpPr>
              <a:xfrm>
                <a:off x="6900604" y="3128698"/>
                <a:ext cx="797499" cy="932151"/>
                <a:chOff x="2183691" y="4050221"/>
                <a:chExt cx="797499" cy="932151"/>
              </a:xfrm>
            </p:grpSpPr>
            <p:pic>
              <p:nvPicPr>
                <p:cNvPr id="13" name="Picture 12">
                  <a:extLst>
                    <a:ext uri="{FF2B5EF4-FFF2-40B4-BE49-F238E27FC236}">
                      <a16:creationId xmlns:a16="http://schemas.microsoft.com/office/drawing/2014/main" id="{0F577BA4-E605-FF0C-A210-3DF76DB6ADB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78160" y="4162148"/>
                  <a:ext cx="348646" cy="348646"/>
                </a:xfrm>
                <a:prstGeom prst="rect">
                  <a:avLst/>
                </a:prstGeom>
              </p:spPr>
            </p:pic>
            <p:sp>
              <p:nvSpPr>
                <p:cNvPr id="14" name="Rectangle 13">
                  <a:extLst>
                    <a:ext uri="{FF2B5EF4-FFF2-40B4-BE49-F238E27FC236}">
                      <a16:creationId xmlns:a16="http://schemas.microsoft.com/office/drawing/2014/main" id="{C28C7411-FA04-5BAB-42BC-7235B2C6A73A}"/>
                    </a:ext>
                  </a:extLst>
                </p:cNvPr>
                <p:cNvSpPr/>
                <p:nvPr/>
              </p:nvSpPr>
              <p:spPr>
                <a:xfrm>
                  <a:off x="2183691" y="4050221"/>
                  <a:ext cx="797499" cy="93215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B7DCB465-3009-FF3A-E245-3F8532CF574D}"/>
                  </a:ext>
                </a:extLst>
              </p:cNvPr>
              <p:cNvSpPr txBox="1"/>
              <p:nvPr/>
            </p:nvSpPr>
            <p:spPr>
              <a:xfrm>
                <a:off x="6859298" y="4059944"/>
                <a:ext cx="970546" cy="372408"/>
              </a:xfrm>
              <a:prstGeom prst="rect">
                <a:avLst/>
              </a:prstGeom>
              <a:noFill/>
            </p:spPr>
            <p:txBody>
              <a:bodyPr wrap="square" rtlCol="0">
                <a:spAutoFit/>
              </a:bodyPr>
              <a:lstStyle/>
              <a:p>
                <a:pPr algn="ctr"/>
                <a:r>
                  <a:rPr lang="en-US" sz="800" dirty="0">
                    <a:cs typeface="Arial" panose="020B0604020202020204" pitchFamily="34" charset="0"/>
                  </a:rPr>
                  <a:t>Customer Microservice</a:t>
                </a:r>
              </a:p>
            </p:txBody>
          </p:sp>
        </p:grpSp>
        <p:cxnSp>
          <p:nvCxnSpPr>
            <p:cNvPr id="15" name="Straight Arrow Connector 14">
              <a:extLst>
                <a:ext uri="{FF2B5EF4-FFF2-40B4-BE49-F238E27FC236}">
                  <a16:creationId xmlns:a16="http://schemas.microsoft.com/office/drawing/2014/main" id="{89387B8F-6A6B-F161-EA90-CC9FCD56D4E1}"/>
                </a:ext>
              </a:extLst>
            </p:cNvPr>
            <p:cNvCxnSpPr>
              <a:cxnSpLocks/>
            </p:cNvCxnSpPr>
            <p:nvPr/>
          </p:nvCxnSpPr>
          <p:spPr>
            <a:xfrm flipH="1">
              <a:off x="5993623" y="2902403"/>
              <a:ext cx="3890" cy="333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6C7D565-1794-157B-4B92-709C4F8ECA48}"/>
                </a:ext>
              </a:extLst>
            </p:cNvPr>
            <p:cNvGrpSpPr/>
            <p:nvPr/>
          </p:nvGrpSpPr>
          <p:grpSpPr>
            <a:xfrm>
              <a:off x="3564329" y="4891591"/>
              <a:ext cx="843931" cy="1152648"/>
              <a:chOff x="8633877" y="3587929"/>
              <a:chExt cx="843931" cy="1152648"/>
            </a:xfrm>
          </p:grpSpPr>
          <p:grpSp>
            <p:nvGrpSpPr>
              <p:cNvPr id="17" name="Group 16">
                <a:extLst>
                  <a:ext uri="{FF2B5EF4-FFF2-40B4-BE49-F238E27FC236}">
                    <a16:creationId xmlns:a16="http://schemas.microsoft.com/office/drawing/2014/main" id="{4C92DF1C-5C98-0B7F-21E5-91C6173F1CA2}"/>
                  </a:ext>
                </a:extLst>
              </p:cNvPr>
              <p:cNvGrpSpPr/>
              <p:nvPr/>
            </p:nvGrpSpPr>
            <p:grpSpPr>
              <a:xfrm>
                <a:off x="8633877" y="3587929"/>
                <a:ext cx="843931" cy="1152648"/>
                <a:chOff x="6917002" y="3128698"/>
                <a:chExt cx="928324" cy="1267914"/>
              </a:xfrm>
            </p:grpSpPr>
            <p:sp>
              <p:nvSpPr>
                <p:cNvPr id="19" name="Rectangle 18">
                  <a:extLst>
                    <a:ext uri="{FF2B5EF4-FFF2-40B4-BE49-F238E27FC236}">
                      <a16:creationId xmlns:a16="http://schemas.microsoft.com/office/drawing/2014/main" id="{DA14FEAC-4377-4F62-BA1D-6A169D9CA397}"/>
                    </a:ext>
                  </a:extLst>
                </p:cNvPr>
                <p:cNvSpPr/>
                <p:nvPr/>
              </p:nvSpPr>
              <p:spPr>
                <a:xfrm>
                  <a:off x="6953078" y="3128698"/>
                  <a:ext cx="805841" cy="92460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EED0894-6EBE-1C8A-5D5E-BEE271C75CCA}"/>
                    </a:ext>
                  </a:extLst>
                </p:cNvPr>
                <p:cNvSpPr txBox="1"/>
                <p:nvPr/>
              </p:nvSpPr>
              <p:spPr>
                <a:xfrm>
                  <a:off x="6917002" y="4024202"/>
                  <a:ext cx="928324" cy="372410"/>
                </a:xfrm>
                <a:prstGeom prst="rect">
                  <a:avLst/>
                </a:prstGeom>
                <a:noFill/>
              </p:spPr>
              <p:txBody>
                <a:bodyPr wrap="square" rtlCol="0">
                  <a:spAutoFit/>
                </a:bodyPr>
                <a:lstStyle/>
                <a:p>
                  <a:pPr algn="ctr"/>
                  <a:r>
                    <a:rPr lang="en-US" sz="800" dirty="0"/>
                    <a:t>Address Microservice</a:t>
                  </a:r>
                </a:p>
              </p:txBody>
            </p:sp>
          </p:grpSp>
          <p:pic>
            <p:nvPicPr>
              <p:cNvPr id="18" name="Picture 17">
                <a:extLst>
                  <a:ext uri="{FF2B5EF4-FFF2-40B4-BE49-F238E27FC236}">
                    <a16:creationId xmlns:a16="http://schemas.microsoft.com/office/drawing/2014/main" id="{01D404AF-E9D8-770A-05AE-F10CCB9A8DC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890833" y="3642051"/>
                <a:ext cx="289783" cy="319574"/>
              </a:xfrm>
              <a:prstGeom prst="rect">
                <a:avLst/>
              </a:prstGeom>
            </p:spPr>
          </p:pic>
        </p:grpSp>
        <p:sp>
          <p:nvSpPr>
            <p:cNvPr id="21" name="Rectangle 20">
              <a:extLst>
                <a:ext uri="{FF2B5EF4-FFF2-40B4-BE49-F238E27FC236}">
                  <a16:creationId xmlns:a16="http://schemas.microsoft.com/office/drawing/2014/main" id="{D163BECF-47E7-57ED-F77B-0438C769FB09}"/>
                </a:ext>
              </a:extLst>
            </p:cNvPr>
            <p:cNvSpPr/>
            <p:nvPr/>
          </p:nvSpPr>
          <p:spPr>
            <a:xfrm>
              <a:off x="3248255" y="2590460"/>
              <a:ext cx="3200495" cy="250526"/>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API Gateway</a:t>
              </a:r>
            </a:p>
          </p:txBody>
        </p:sp>
        <p:cxnSp>
          <p:nvCxnSpPr>
            <p:cNvPr id="22" name="Straight Arrow Connector 21">
              <a:extLst>
                <a:ext uri="{FF2B5EF4-FFF2-40B4-BE49-F238E27FC236}">
                  <a16:creationId xmlns:a16="http://schemas.microsoft.com/office/drawing/2014/main" id="{AE888E7C-ADB7-8AF4-5D4E-F73CF8802DCE}"/>
                </a:ext>
              </a:extLst>
            </p:cNvPr>
            <p:cNvCxnSpPr>
              <a:cxnSpLocks/>
            </p:cNvCxnSpPr>
            <p:nvPr/>
          </p:nvCxnSpPr>
          <p:spPr>
            <a:xfrm flipH="1">
              <a:off x="4384441" y="1840534"/>
              <a:ext cx="902" cy="242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804E9E1-F887-9499-9226-6824712B3B05}"/>
                </a:ext>
              </a:extLst>
            </p:cNvPr>
            <p:cNvCxnSpPr>
              <a:cxnSpLocks/>
            </p:cNvCxnSpPr>
            <p:nvPr/>
          </p:nvCxnSpPr>
          <p:spPr>
            <a:xfrm flipH="1">
              <a:off x="5242594" y="1845094"/>
              <a:ext cx="3890" cy="250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286055D5-9610-C495-F6A3-F4954000656F}"/>
                </a:ext>
              </a:extLst>
            </p:cNvPr>
            <p:cNvSpPr/>
            <p:nvPr/>
          </p:nvSpPr>
          <p:spPr>
            <a:xfrm>
              <a:off x="3857931" y="2072327"/>
              <a:ext cx="1859673" cy="250526"/>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BFF Layer</a:t>
              </a:r>
            </a:p>
          </p:txBody>
        </p:sp>
        <p:cxnSp>
          <p:nvCxnSpPr>
            <p:cNvPr id="25" name="Straight Arrow Connector 24">
              <a:extLst>
                <a:ext uri="{FF2B5EF4-FFF2-40B4-BE49-F238E27FC236}">
                  <a16:creationId xmlns:a16="http://schemas.microsoft.com/office/drawing/2014/main" id="{AAA2EA8C-294C-3392-DA3D-F87961A5F695}"/>
                </a:ext>
              </a:extLst>
            </p:cNvPr>
            <p:cNvCxnSpPr>
              <a:cxnSpLocks/>
              <a:stCxn id="24" idx="2"/>
            </p:cNvCxnSpPr>
            <p:nvPr/>
          </p:nvCxnSpPr>
          <p:spPr>
            <a:xfrm flipH="1">
              <a:off x="4787767" y="2322853"/>
              <a:ext cx="1" cy="238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3D342FB-50B0-5FF1-EC12-A52EDF58BCBC}"/>
                </a:ext>
              </a:extLst>
            </p:cNvPr>
            <p:cNvCxnSpPr>
              <a:cxnSpLocks/>
            </p:cNvCxnSpPr>
            <p:nvPr/>
          </p:nvCxnSpPr>
          <p:spPr>
            <a:xfrm flipH="1">
              <a:off x="3019093" y="3905614"/>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032AC700-48B7-C18A-F97B-F1BB0E709FE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773825" y="4113779"/>
              <a:ext cx="498317" cy="183777"/>
            </a:xfrm>
            <a:prstGeom prst="rect">
              <a:avLst/>
            </a:prstGeom>
          </p:spPr>
        </p:pic>
        <p:grpSp>
          <p:nvGrpSpPr>
            <p:cNvPr id="28" name="Group 27">
              <a:extLst>
                <a:ext uri="{FF2B5EF4-FFF2-40B4-BE49-F238E27FC236}">
                  <a16:creationId xmlns:a16="http://schemas.microsoft.com/office/drawing/2014/main" id="{9276C711-DA56-72C6-9CB5-09836B81CD1D}"/>
                </a:ext>
              </a:extLst>
            </p:cNvPr>
            <p:cNvGrpSpPr/>
            <p:nvPr/>
          </p:nvGrpSpPr>
          <p:grpSpPr>
            <a:xfrm>
              <a:off x="3730399" y="3456417"/>
              <a:ext cx="894767" cy="1181925"/>
              <a:chOff x="3808205" y="3271222"/>
              <a:chExt cx="894767" cy="1181925"/>
            </a:xfrm>
          </p:grpSpPr>
          <p:grpSp>
            <p:nvGrpSpPr>
              <p:cNvPr id="29" name="Group 28">
                <a:extLst>
                  <a:ext uri="{FF2B5EF4-FFF2-40B4-BE49-F238E27FC236}">
                    <a16:creationId xmlns:a16="http://schemas.microsoft.com/office/drawing/2014/main" id="{5BD162E3-CF11-0089-14F2-D7F23D6D5ACC}"/>
                  </a:ext>
                </a:extLst>
              </p:cNvPr>
              <p:cNvGrpSpPr/>
              <p:nvPr/>
            </p:nvGrpSpPr>
            <p:grpSpPr>
              <a:xfrm>
                <a:off x="3808205" y="3271222"/>
                <a:ext cx="886630" cy="1181925"/>
                <a:chOff x="7678045" y="3194115"/>
                <a:chExt cx="886630" cy="1181925"/>
              </a:xfrm>
            </p:grpSpPr>
            <p:grpSp>
              <p:nvGrpSpPr>
                <p:cNvPr id="34" name="Group 33">
                  <a:extLst>
                    <a:ext uri="{FF2B5EF4-FFF2-40B4-BE49-F238E27FC236}">
                      <a16:creationId xmlns:a16="http://schemas.microsoft.com/office/drawing/2014/main" id="{67C190A8-FB08-D734-9A9D-220D2BFE1E52}"/>
                    </a:ext>
                  </a:extLst>
                </p:cNvPr>
                <p:cNvGrpSpPr/>
                <p:nvPr/>
              </p:nvGrpSpPr>
              <p:grpSpPr>
                <a:xfrm>
                  <a:off x="7777641" y="3194115"/>
                  <a:ext cx="704626" cy="840549"/>
                  <a:chOff x="1601282" y="2925163"/>
                  <a:chExt cx="937857" cy="1118771"/>
                </a:xfrm>
              </p:grpSpPr>
              <p:pic>
                <p:nvPicPr>
                  <p:cNvPr id="36" name="Picture 4" descr="Related image">
                    <a:extLst>
                      <a:ext uri="{FF2B5EF4-FFF2-40B4-BE49-F238E27FC236}">
                        <a16:creationId xmlns:a16="http://schemas.microsoft.com/office/drawing/2014/main" id="{B656FD17-F54D-49D2-8468-CBEF6E845F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66748" y="3030035"/>
                    <a:ext cx="490754" cy="490755"/>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FD34BF65-6E28-28B7-56BA-002F660637F4}"/>
                      </a:ext>
                    </a:extLst>
                  </p:cNvPr>
                  <p:cNvSpPr/>
                  <p:nvPr/>
                </p:nvSpPr>
                <p:spPr>
                  <a:xfrm>
                    <a:off x="1601282" y="2925163"/>
                    <a:ext cx="937857" cy="11187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64CE6309-D3B1-9A47-A652-009DE53D5012}"/>
                    </a:ext>
                  </a:extLst>
                </p:cNvPr>
                <p:cNvSpPr txBox="1"/>
                <p:nvPr/>
              </p:nvSpPr>
              <p:spPr>
                <a:xfrm>
                  <a:off x="7678045" y="4037486"/>
                  <a:ext cx="886630" cy="369332"/>
                </a:xfrm>
                <a:prstGeom prst="rect">
                  <a:avLst/>
                </a:prstGeom>
                <a:noFill/>
              </p:spPr>
              <p:txBody>
                <a:bodyPr wrap="square" rtlCol="0">
                  <a:spAutoFit/>
                </a:bodyPr>
                <a:lstStyle>
                  <a:defPPr>
                    <a:defRPr lang="en-US"/>
                  </a:defPPr>
                  <a:lvl1pPr algn="ctr">
                    <a:defRPr sz="800">
                      <a:cs typeface="Arial" panose="020B0604020202020204" pitchFamily="34" charset="0"/>
                    </a:defRPr>
                  </a:lvl1pPr>
                </a:lstStyle>
                <a:p>
                  <a:r>
                    <a:rPr lang="en-US" dirty="0"/>
                    <a:t>Order Microservice</a:t>
                  </a:r>
                </a:p>
              </p:txBody>
            </p:sp>
          </p:grpSp>
          <p:cxnSp>
            <p:nvCxnSpPr>
              <p:cNvPr id="30" name="Straight Arrow Connector 29">
                <a:extLst>
                  <a:ext uri="{FF2B5EF4-FFF2-40B4-BE49-F238E27FC236}">
                    <a16:creationId xmlns:a16="http://schemas.microsoft.com/office/drawing/2014/main" id="{74323BC5-354F-4721-9AC1-6B4FB9115E11}"/>
                  </a:ext>
                </a:extLst>
              </p:cNvPr>
              <p:cNvCxnSpPr>
                <a:cxnSpLocks/>
              </p:cNvCxnSpPr>
              <p:nvPr/>
            </p:nvCxnSpPr>
            <p:spPr>
              <a:xfrm flipH="1">
                <a:off x="4212584" y="3733428"/>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266DB808-C71A-3A29-4EB2-02108650C576}"/>
                  </a:ext>
                </a:extLst>
              </p:cNvPr>
              <p:cNvGrpSpPr/>
              <p:nvPr/>
            </p:nvGrpSpPr>
            <p:grpSpPr>
              <a:xfrm>
                <a:off x="3947255" y="3892220"/>
                <a:ext cx="755717" cy="215444"/>
                <a:chOff x="3947255" y="3892220"/>
                <a:chExt cx="755717" cy="215444"/>
              </a:xfrm>
            </p:grpSpPr>
            <p:pic>
              <p:nvPicPr>
                <p:cNvPr id="32" name="Picture 31">
                  <a:extLst>
                    <a:ext uri="{FF2B5EF4-FFF2-40B4-BE49-F238E27FC236}">
                      <a16:creationId xmlns:a16="http://schemas.microsoft.com/office/drawing/2014/main" id="{8099B66F-A644-7236-AB37-D16EC3B91180}"/>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947255" y="3907033"/>
                  <a:ext cx="163553" cy="163553"/>
                </a:xfrm>
                <a:prstGeom prst="rect">
                  <a:avLst/>
                </a:prstGeom>
              </p:spPr>
            </p:pic>
            <p:sp>
              <p:nvSpPr>
                <p:cNvPr id="33" name="TextBox 32">
                  <a:extLst>
                    <a:ext uri="{FF2B5EF4-FFF2-40B4-BE49-F238E27FC236}">
                      <a16:creationId xmlns:a16="http://schemas.microsoft.com/office/drawing/2014/main" id="{3A865116-09D9-45A3-FB5C-472C31AF0C1E}"/>
                    </a:ext>
                  </a:extLst>
                </p:cNvPr>
                <p:cNvSpPr txBox="1"/>
                <p:nvPr/>
              </p:nvSpPr>
              <p:spPr>
                <a:xfrm>
                  <a:off x="4041548" y="3892220"/>
                  <a:ext cx="661424" cy="215444"/>
                </a:xfrm>
                <a:prstGeom prst="rect">
                  <a:avLst/>
                </a:prstGeom>
                <a:noFill/>
              </p:spPr>
              <p:txBody>
                <a:bodyPr wrap="square">
                  <a:spAutoFit/>
                </a:bodyPr>
                <a:lstStyle/>
                <a:p>
                  <a:r>
                    <a:rPr lang="en-US" sz="800" dirty="0"/>
                    <a:t>Relational</a:t>
                  </a:r>
                </a:p>
              </p:txBody>
            </p:sp>
          </p:grpSp>
        </p:grpSp>
        <p:grpSp>
          <p:nvGrpSpPr>
            <p:cNvPr id="38" name="Group 37">
              <a:extLst>
                <a:ext uri="{FF2B5EF4-FFF2-40B4-BE49-F238E27FC236}">
                  <a16:creationId xmlns:a16="http://schemas.microsoft.com/office/drawing/2014/main" id="{D892E0F6-518A-929D-EC05-2712C7793246}"/>
                </a:ext>
              </a:extLst>
            </p:cNvPr>
            <p:cNvGrpSpPr/>
            <p:nvPr/>
          </p:nvGrpSpPr>
          <p:grpSpPr>
            <a:xfrm>
              <a:off x="5136109" y="3468743"/>
              <a:ext cx="790635" cy="1161642"/>
              <a:chOff x="4695233" y="3284308"/>
              <a:chExt cx="790635" cy="1161642"/>
            </a:xfrm>
          </p:grpSpPr>
          <p:grpSp>
            <p:nvGrpSpPr>
              <p:cNvPr id="39" name="Group 38">
                <a:extLst>
                  <a:ext uri="{FF2B5EF4-FFF2-40B4-BE49-F238E27FC236}">
                    <a16:creationId xmlns:a16="http://schemas.microsoft.com/office/drawing/2014/main" id="{6E33BC61-D053-58C7-8F4A-4C73A38D1DE8}"/>
                  </a:ext>
                </a:extLst>
              </p:cNvPr>
              <p:cNvGrpSpPr/>
              <p:nvPr/>
            </p:nvGrpSpPr>
            <p:grpSpPr>
              <a:xfrm>
                <a:off x="4695233" y="3284308"/>
                <a:ext cx="790635" cy="1161642"/>
                <a:chOff x="8464174" y="3220139"/>
                <a:chExt cx="790635" cy="1161642"/>
              </a:xfrm>
            </p:grpSpPr>
            <p:grpSp>
              <p:nvGrpSpPr>
                <p:cNvPr id="42" name="Group 41">
                  <a:extLst>
                    <a:ext uri="{FF2B5EF4-FFF2-40B4-BE49-F238E27FC236}">
                      <a16:creationId xmlns:a16="http://schemas.microsoft.com/office/drawing/2014/main" id="{3D66EB96-FCB9-49E6-23FA-27CA960DBD29}"/>
                    </a:ext>
                  </a:extLst>
                </p:cNvPr>
                <p:cNvGrpSpPr/>
                <p:nvPr/>
              </p:nvGrpSpPr>
              <p:grpSpPr>
                <a:xfrm>
                  <a:off x="8532365" y="3220139"/>
                  <a:ext cx="722444" cy="809374"/>
                  <a:chOff x="1260765" y="1773382"/>
                  <a:chExt cx="961572" cy="1077277"/>
                </a:xfrm>
              </p:grpSpPr>
              <p:sp>
                <p:nvSpPr>
                  <p:cNvPr id="44" name="Rectangle 43">
                    <a:extLst>
                      <a:ext uri="{FF2B5EF4-FFF2-40B4-BE49-F238E27FC236}">
                        <a16:creationId xmlns:a16="http://schemas.microsoft.com/office/drawing/2014/main" id="{51877311-824C-830B-CDD8-01FE75974DC8}"/>
                      </a:ext>
                    </a:extLst>
                  </p:cNvPr>
                  <p:cNvSpPr/>
                  <p:nvPr/>
                </p:nvSpPr>
                <p:spPr>
                  <a:xfrm>
                    <a:off x="1260765" y="1773382"/>
                    <a:ext cx="961572" cy="10772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21A6CE60-4E9E-DDBA-C325-C6B1C7808F1B}"/>
                      </a:ext>
                    </a:extLst>
                  </p:cNvPr>
                  <p:cNvPicPr>
                    <a:picLocks noChangeAspect="1"/>
                  </p:cNvPicPr>
                  <p:nvPr/>
                </p:nvPicPr>
                <p:blipFill>
                  <a:blip r:embed="rId10">
                    <a:clrChange>
                      <a:clrFrom>
                        <a:srgbClr val="FFFFFF"/>
                      </a:clrFrom>
                      <a:clrTo>
                        <a:srgbClr val="FFFFFF">
                          <a:alpha val="0"/>
                        </a:srgbClr>
                      </a:clrTo>
                    </a:clrChange>
                    <a:duotone>
                      <a:schemeClr val="accent5">
                        <a:shade val="45000"/>
                        <a:satMod val="135000"/>
                      </a:schemeClr>
                      <a:prstClr val="white"/>
                    </a:duotone>
                  </a:blip>
                  <a:stretch>
                    <a:fillRect/>
                  </a:stretch>
                </p:blipFill>
                <p:spPr>
                  <a:xfrm>
                    <a:off x="1430286" y="1882702"/>
                    <a:ext cx="468890" cy="468889"/>
                  </a:xfrm>
                  <a:prstGeom prst="rect">
                    <a:avLst/>
                  </a:prstGeom>
                </p:spPr>
              </p:pic>
            </p:grpSp>
            <p:sp>
              <p:nvSpPr>
                <p:cNvPr id="43" name="TextBox 42">
                  <a:extLst>
                    <a:ext uri="{FF2B5EF4-FFF2-40B4-BE49-F238E27FC236}">
                      <a16:creationId xmlns:a16="http://schemas.microsoft.com/office/drawing/2014/main" id="{87A1F586-2986-AF58-7233-C5448E2377E2}"/>
                    </a:ext>
                  </a:extLst>
                </p:cNvPr>
                <p:cNvSpPr txBox="1"/>
                <p:nvPr/>
              </p:nvSpPr>
              <p:spPr>
                <a:xfrm>
                  <a:off x="8464174" y="4043227"/>
                  <a:ext cx="778233" cy="338554"/>
                </a:xfrm>
                <a:prstGeom prst="rect">
                  <a:avLst/>
                </a:prstGeom>
                <a:noFill/>
              </p:spPr>
              <p:txBody>
                <a:bodyPr wrap="square" rtlCol="0">
                  <a:spAutoFit/>
                </a:bodyPr>
                <a:lstStyle/>
                <a:p>
                  <a:pPr algn="ctr"/>
                  <a:r>
                    <a:rPr lang="en-US" sz="800" dirty="0"/>
                    <a:t>Cart Microservice</a:t>
                  </a:r>
                </a:p>
              </p:txBody>
            </p:sp>
          </p:grpSp>
          <p:pic>
            <p:nvPicPr>
              <p:cNvPr id="40" name="Picture 39">
                <a:extLst>
                  <a:ext uri="{FF2B5EF4-FFF2-40B4-BE49-F238E27FC236}">
                    <a16:creationId xmlns:a16="http://schemas.microsoft.com/office/drawing/2014/main" id="{66F2A09E-BD3E-55C2-6EBA-0318FE1B1033}"/>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779725" y="3823816"/>
                <a:ext cx="663541" cy="294146"/>
              </a:xfrm>
              <a:prstGeom prst="rect">
                <a:avLst/>
              </a:prstGeom>
            </p:spPr>
          </p:pic>
          <p:cxnSp>
            <p:nvCxnSpPr>
              <p:cNvPr id="41" name="Straight Arrow Connector 40">
                <a:extLst>
                  <a:ext uri="{FF2B5EF4-FFF2-40B4-BE49-F238E27FC236}">
                    <a16:creationId xmlns:a16="http://schemas.microsoft.com/office/drawing/2014/main" id="{085A216E-8D88-B773-555D-1A22E5377B4B}"/>
                  </a:ext>
                </a:extLst>
              </p:cNvPr>
              <p:cNvCxnSpPr>
                <a:cxnSpLocks/>
              </p:cNvCxnSpPr>
              <p:nvPr/>
            </p:nvCxnSpPr>
            <p:spPr>
              <a:xfrm flipH="1">
                <a:off x="5104952" y="3726795"/>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8584F90F-3A2A-0828-41BB-E731AF2C23B8}"/>
                </a:ext>
              </a:extLst>
            </p:cNvPr>
            <p:cNvGrpSpPr/>
            <p:nvPr/>
          </p:nvGrpSpPr>
          <p:grpSpPr>
            <a:xfrm>
              <a:off x="6505878" y="3451958"/>
              <a:ext cx="797503" cy="1167489"/>
              <a:chOff x="5556577" y="3271222"/>
              <a:chExt cx="797503" cy="1167489"/>
            </a:xfrm>
          </p:grpSpPr>
          <p:grpSp>
            <p:nvGrpSpPr>
              <p:cNvPr id="47" name="Group 46">
                <a:extLst>
                  <a:ext uri="{FF2B5EF4-FFF2-40B4-BE49-F238E27FC236}">
                    <a16:creationId xmlns:a16="http://schemas.microsoft.com/office/drawing/2014/main" id="{24D0C1A7-257C-EF10-940C-57BE2EB6429B}"/>
                  </a:ext>
                </a:extLst>
              </p:cNvPr>
              <p:cNvGrpSpPr/>
              <p:nvPr/>
            </p:nvGrpSpPr>
            <p:grpSpPr>
              <a:xfrm>
                <a:off x="5556577" y="3271222"/>
                <a:ext cx="797503" cy="1167489"/>
                <a:chOff x="9176449" y="3220137"/>
                <a:chExt cx="797503" cy="1167489"/>
              </a:xfrm>
            </p:grpSpPr>
            <p:grpSp>
              <p:nvGrpSpPr>
                <p:cNvPr id="50" name="Group 49">
                  <a:extLst>
                    <a:ext uri="{FF2B5EF4-FFF2-40B4-BE49-F238E27FC236}">
                      <a16:creationId xmlns:a16="http://schemas.microsoft.com/office/drawing/2014/main" id="{DF50E69A-639D-A381-FB43-B661C5F83110}"/>
                    </a:ext>
                  </a:extLst>
                </p:cNvPr>
                <p:cNvGrpSpPr/>
                <p:nvPr/>
              </p:nvGrpSpPr>
              <p:grpSpPr>
                <a:xfrm>
                  <a:off x="9193896" y="3220137"/>
                  <a:ext cx="704626" cy="783092"/>
                  <a:chOff x="1727056" y="2925164"/>
                  <a:chExt cx="937856" cy="1042296"/>
                </a:xfrm>
              </p:grpSpPr>
              <p:sp>
                <p:nvSpPr>
                  <p:cNvPr id="52" name="Rectangle 51">
                    <a:extLst>
                      <a:ext uri="{FF2B5EF4-FFF2-40B4-BE49-F238E27FC236}">
                        <a16:creationId xmlns:a16="http://schemas.microsoft.com/office/drawing/2014/main" id="{F1388D8E-16BA-FC62-1FE9-B7BB0D924BB7}"/>
                      </a:ext>
                    </a:extLst>
                  </p:cNvPr>
                  <p:cNvSpPr/>
                  <p:nvPr/>
                </p:nvSpPr>
                <p:spPr>
                  <a:xfrm>
                    <a:off x="1727056" y="2925164"/>
                    <a:ext cx="937856" cy="10422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5B75DF67-9849-1EFC-559F-786738123991}"/>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1729630" y="3047195"/>
                    <a:ext cx="717862" cy="448664"/>
                  </a:xfrm>
                  <a:prstGeom prst="rect">
                    <a:avLst/>
                  </a:prstGeom>
                </p:spPr>
              </p:pic>
            </p:grpSp>
            <p:sp>
              <p:nvSpPr>
                <p:cNvPr id="51" name="TextBox 50">
                  <a:extLst>
                    <a:ext uri="{FF2B5EF4-FFF2-40B4-BE49-F238E27FC236}">
                      <a16:creationId xmlns:a16="http://schemas.microsoft.com/office/drawing/2014/main" id="{E2D3D5D1-BDD3-3042-0A23-8B65B9313D54}"/>
                    </a:ext>
                  </a:extLst>
                </p:cNvPr>
                <p:cNvSpPr txBox="1"/>
                <p:nvPr/>
              </p:nvSpPr>
              <p:spPr>
                <a:xfrm>
                  <a:off x="9176449" y="4049072"/>
                  <a:ext cx="797503" cy="338554"/>
                </a:xfrm>
                <a:prstGeom prst="rect">
                  <a:avLst/>
                </a:prstGeom>
                <a:noFill/>
              </p:spPr>
              <p:txBody>
                <a:bodyPr wrap="square" rtlCol="0">
                  <a:spAutoFit/>
                </a:bodyPr>
                <a:lstStyle/>
                <a:p>
                  <a:pPr algn="ctr"/>
                  <a:r>
                    <a:rPr lang="en-US" sz="800" dirty="0"/>
                    <a:t>Payments Microservice</a:t>
                  </a:r>
                </a:p>
              </p:txBody>
            </p:sp>
          </p:grpSp>
          <p:cxnSp>
            <p:nvCxnSpPr>
              <p:cNvPr id="48" name="Straight Arrow Connector 47">
                <a:extLst>
                  <a:ext uri="{FF2B5EF4-FFF2-40B4-BE49-F238E27FC236}">
                    <a16:creationId xmlns:a16="http://schemas.microsoft.com/office/drawing/2014/main" id="{980C858F-85E7-CF35-D83F-83511D63ED33}"/>
                  </a:ext>
                </a:extLst>
              </p:cNvPr>
              <p:cNvCxnSpPr>
                <a:cxnSpLocks/>
              </p:cNvCxnSpPr>
              <p:nvPr/>
            </p:nvCxnSpPr>
            <p:spPr>
              <a:xfrm flipH="1">
                <a:off x="5896771" y="3706795"/>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9" name="Picture 48">
                <a:extLst>
                  <a:ext uri="{FF2B5EF4-FFF2-40B4-BE49-F238E27FC236}">
                    <a16:creationId xmlns:a16="http://schemas.microsoft.com/office/drawing/2014/main" id="{F8DAF07A-1414-7D41-4F48-D6F87DC7C46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651503" y="3870571"/>
                <a:ext cx="498317" cy="183777"/>
              </a:xfrm>
              <a:prstGeom prst="rect">
                <a:avLst/>
              </a:prstGeom>
            </p:spPr>
          </p:pic>
        </p:grpSp>
        <p:cxnSp>
          <p:nvCxnSpPr>
            <p:cNvPr id="54" name="Straight Arrow Connector 53">
              <a:extLst>
                <a:ext uri="{FF2B5EF4-FFF2-40B4-BE49-F238E27FC236}">
                  <a16:creationId xmlns:a16="http://schemas.microsoft.com/office/drawing/2014/main" id="{EDEA70DE-4E98-95F4-1F00-35EA502C02C3}"/>
                </a:ext>
              </a:extLst>
            </p:cNvPr>
            <p:cNvCxnSpPr>
              <a:cxnSpLocks/>
            </p:cNvCxnSpPr>
            <p:nvPr/>
          </p:nvCxnSpPr>
          <p:spPr>
            <a:xfrm>
              <a:off x="5997513" y="3934341"/>
              <a:ext cx="429766" cy="4281"/>
            </a:xfrm>
            <a:prstGeom prst="straightConnector1">
              <a:avLst/>
            </a:prstGeom>
            <a:ln>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78ED095-A9E7-57BC-6D21-CD3F9DD0B04D}"/>
                </a:ext>
              </a:extLst>
            </p:cNvPr>
            <p:cNvSpPr txBox="1"/>
            <p:nvPr/>
          </p:nvSpPr>
          <p:spPr>
            <a:xfrm rot="5400000">
              <a:off x="2258698" y="4615272"/>
              <a:ext cx="616100" cy="215444"/>
            </a:xfrm>
            <a:prstGeom prst="rect">
              <a:avLst/>
            </a:prstGeom>
            <a:noFill/>
          </p:spPr>
          <p:txBody>
            <a:bodyPr wrap="square" rtlCol="0">
              <a:spAutoFit/>
            </a:bodyPr>
            <a:lstStyle/>
            <a:p>
              <a:pPr algn="ctr"/>
              <a:r>
                <a:rPr lang="en-US" sz="800" i="1" dirty="0"/>
                <a:t>HTTP</a:t>
              </a:r>
            </a:p>
          </p:txBody>
        </p:sp>
        <p:cxnSp>
          <p:nvCxnSpPr>
            <p:cNvPr id="56" name="Connector: Elbow 55">
              <a:extLst>
                <a:ext uri="{FF2B5EF4-FFF2-40B4-BE49-F238E27FC236}">
                  <a16:creationId xmlns:a16="http://schemas.microsoft.com/office/drawing/2014/main" id="{82429F44-B527-2126-E9F2-B957DBD9EA97}"/>
                </a:ext>
              </a:extLst>
            </p:cNvPr>
            <p:cNvCxnSpPr>
              <a:cxnSpLocks/>
              <a:stCxn id="44" idx="1"/>
              <a:endCxn id="64" idx="1"/>
            </p:cNvCxnSpPr>
            <p:nvPr/>
          </p:nvCxnSpPr>
          <p:spPr>
            <a:xfrm rot="10800000" flipH="1" flipV="1">
              <a:off x="5204300" y="3873429"/>
              <a:ext cx="815544" cy="1449895"/>
            </a:xfrm>
            <a:prstGeom prst="bentConnector3">
              <a:avLst>
                <a:gd name="adj1" fmla="val -28030"/>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3DA5CEA6-86E9-6950-0511-D1BD69EE7E87}"/>
                </a:ext>
              </a:extLst>
            </p:cNvPr>
            <p:cNvGrpSpPr/>
            <p:nvPr/>
          </p:nvGrpSpPr>
          <p:grpSpPr>
            <a:xfrm>
              <a:off x="5980520" y="4926269"/>
              <a:ext cx="891543" cy="1103226"/>
              <a:chOff x="6281920" y="4475080"/>
              <a:chExt cx="891543" cy="1103226"/>
            </a:xfrm>
          </p:grpSpPr>
          <p:grpSp>
            <p:nvGrpSpPr>
              <p:cNvPr id="58" name="Group 57">
                <a:extLst>
                  <a:ext uri="{FF2B5EF4-FFF2-40B4-BE49-F238E27FC236}">
                    <a16:creationId xmlns:a16="http://schemas.microsoft.com/office/drawing/2014/main" id="{14F94634-9381-A122-1DAC-54C9490A9456}"/>
                  </a:ext>
                </a:extLst>
              </p:cNvPr>
              <p:cNvGrpSpPr/>
              <p:nvPr/>
            </p:nvGrpSpPr>
            <p:grpSpPr>
              <a:xfrm>
                <a:off x="6281920" y="4475080"/>
                <a:ext cx="891543" cy="1103226"/>
                <a:chOff x="4938340" y="4195122"/>
                <a:chExt cx="980698" cy="1334905"/>
              </a:xfrm>
            </p:grpSpPr>
            <p:grpSp>
              <p:nvGrpSpPr>
                <p:cNvPr id="62" name="Group 61">
                  <a:extLst>
                    <a:ext uri="{FF2B5EF4-FFF2-40B4-BE49-F238E27FC236}">
                      <a16:creationId xmlns:a16="http://schemas.microsoft.com/office/drawing/2014/main" id="{075CD006-520A-AFE9-A795-D41DDCCB4BA2}"/>
                    </a:ext>
                  </a:extLst>
                </p:cNvPr>
                <p:cNvGrpSpPr/>
                <p:nvPr/>
              </p:nvGrpSpPr>
              <p:grpSpPr>
                <a:xfrm>
                  <a:off x="4938340" y="4195122"/>
                  <a:ext cx="980698" cy="1334905"/>
                  <a:chOff x="6905495" y="3128697"/>
                  <a:chExt cx="1078768" cy="1468398"/>
                </a:xfrm>
              </p:grpSpPr>
              <p:sp>
                <p:nvSpPr>
                  <p:cNvPr id="64" name="Rectangle 63">
                    <a:extLst>
                      <a:ext uri="{FF2B5EF4-FFF2-40B4-BE49-F238E27FC236}">
                        <a16:creationId xmlns:a16="http://schemas.microsoft.com/office/drawing/2014/main" id="{2ADAA485-B2E8-DBD9-28A5-F436BDEC6172}"/>
                      </a:ext>
                    </a:extLst>
                  </p:cNvPr>
                  <p:cNvSpPr/>
                  <p:nvPr/>
                </p:nvSpPr>
                <p:spPr>
                  <a:xfrm>
                    <a:off x="6953077" y="3128697"/>
                    <a:ext cx="976471" cy="10569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AF1DEB0F-D789-DF8F-0F96-4862E76E74B1}"/>
                      </a:ext>
                    </a:extLst>
                  </p:cNvPr>
                  <p:cNvSpPr txBox="1"/>
                  <p:nvPr/>
                </p:nvSpPr>
                <p:spPr>
                  <a:xfrm>
                    <a:off x="6905495" y="4146478"/>
                    <a:ext cx="1078768" cy="450617"/>
                  </a:xfrm>
                  <a:prstGeom prst="rect">
                    <a:avLst/>
                  </a:prstGeom>
                  <a:noFill/>
                </p:spPr>
                <p:txBody>
                  <a:bodyPr wrap="square" rtlCol="0">
                    <a:spAutoFit/>
                  </a:bodyPr>
                  <a:lstStyle/>
                  <a:p>
                    <a:pPr algn="ctr"/>
                    <a:r>
                      <a:rPr lang="en-US" sz="800" dirty="0"/>
                      <a:t>Catalog Microservice</a:t>
                    </a:r>
                  </a:p>
                </p:txBody>
              </p:sp>
            </p:grpSp>
            <p:pic>
              <p:nvPicPr>
                <p:cNvPr id="63" name="Picture 62">
                  <a:extLst>
                    <a:ext uri="{FF2B5EF4-FFF2-40B4-BE49-F238E27FC236}">
                      <a16:creationId xmlns:a16="http://schemas.microsoft.com/office/drawing/2014/main" id="{3F4B5070-E7B3-7879-B06B-FE47F67DDE11}"/>
                    </a:ext>
                  </a:extLst>
                </p:cNvPr>
                <p:cNvPicPr>
                  <a:picLocks noChangeAspect="1"/>
                </p:cNvPicPr>
                <p:nvPr/>
              </p:nvPicPr>
              <p:blipFill>
                <a:blip r:embed="rId13">
                  <a:clrChange>
                    <a:clrFrom>
                      <a:srgbClr val="000000"/>
                    </a:clrFrom>
                    <a:clrTo>
                      <a:srgbClr val="000000">
                        <a:alpha val="0"/>
                      </a:srgbClr>
                    </a:clrTo>
                  </a:clrChange>
                </a:blip>
                <a:stretch>
                  <a:fillRect/>
                </a:stretch>
              </p:blipFill>
              <p:spPr>
                <a:xfrm>
                  <a:off x="5234560" y="4243883"/>
                  <a:ext cx="284650" cy="415390"/>
                </a:xfrm>
                <a:prstGeom prst="rect">
                  <a:avLst/>
                </a:prstGeom>
              </p:spPr>
            </p:pic>
          </p:grpSp>
          <p:cxnSp>
            <p:nvCxnSpPr>
              <p:cNvPr id="59" name="Straight Arrow Connector 58">
                <a:extLst>
                  <a:ext uri="{FF2B5EF4-FFF2-40B4-BE49-F238E27FC236}">
                    <a16:creationId xmlns:a16="http://schemas.microsoft.com/office/drawing/2014/main" id="{B5F23AB7-C5EF-4715-CD73-D7D3C35CC34F}"/>
                  </a:ext>
                </a:extLst>
              </p:cNvPr>
              <p:cNvCxnSpPr>
                <a:cxnSpLocks/>
              </p:cNvCxnSpPr>
              <p:nvPr/>
            </p:nvCxnSpPr>
            <p:spPr>
              <a:xfrm flipH="1">
                <a:off x="6659851" y="4879617"/>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id="{9C56B4BB-9425-AC97-0470-3CB0D2513B65}"/>
                  </a:ext>
                </a:extLst>
              </p:cNvPr>
              <p:cNvPicPr>
                <a:picLocks noChangeAspect="1"/>
              </p:cNvPicPr>
              <p:nvPr/>
            </p:nvPicPr>
            <p:blipFill>
              <a:blip r:embed="rId9">
                <a:clrChange>
                  <a:clrFrom>
                    <a:srgbClr val="FFFFFF"/>
                  </a:clrFrom>
                  <a:clrTo>
                    <a:srgbClr val="FFFFFF">
                      <a:alpha val="0"/>
                    </a:srgbClr>
                  </a:clrTo>
                </a:clrChange>
                <a:duotone>
                  <a:prstClr val="black"/>
                  <a:schemeClr val="accent4">
                    <a:tint val="45000"/>
                    <a:satMod val="400000"/>
                  </a:schemeClr>
                </a:duotone>
              </a:blip>
              <a:stretch>
                <a:fillRect/>
              </a:stretch>
            </p:blipFill>
            <p:spPr>
              <a:xfrm>
                <a:off x="6393144" y="5079000"/>
                <a:ext cx="163553" cy="163553"/>
              </a:xfrm>
              <a:prstGeom prst="rect">
                <a:avLst/>
              </a:prstGeom>
            </p:spPr>
          </p:pic>
          <p:sp>
            <p:nvSpPr>
              <p:cNvPr id="61" name="TextBox 60">
                <a:extLst>
                  <a:ext uri="{FF2B5EF4-FFF2-40B4-BE49-F238E27FC236}">
                    <a16:creationId xmlns:a16="http://schemas.microsoft.com/office/drawing/2014/main" id="{04C03962-4B64-D015-2B3B-647EA93AD5BF}"/>
                  </a:ext>
                </a:extLst>
              </p:cNvPr>
              <p:cNvSpPr txBox="1"/>
              <p:nvPr/>
            </p:nvSpPr>
            <p:spPr>
              <a:xfrm>
                <a:off x="6504492" y="5050520"/>
                <a:ext cx="661424" cy="215444"/>
              </a:xfrm>
              <a:prstGeom prst="rect">
                <a:avLst/>
              </a:prstGeom>
              <a:noFill/>
            </p:spPr>
            <p:txBody>
              <a:bodyPr wrap="square">
                <a:spAutoFit/>
              </a:bodyPr>
              <a:lstStyle/>
              <a:p>
                <a:r>
                  <a:rPr lang="en-US" sz="800" dirty="0"/>
                  <a:t>Relational</a:t>
                </a:r>
              </a:p>
            </p:txBody>
          </p:sp>
        </p:grpSp>
        <p:cxnSp>
          <p:nvCxnSpPr>
            <p:cNvPr id="66" name="Straight Arrow Connector 65">
              <a:extLst>
                <a:ext uri="{FF2B5EF4-FFF2-40B4-BE49-F238E27FC236}">
                  <a16:creationId xmlns:a16="http://schemas.microsoft.com/office/drawing/2014/main" id="{4EDAD067-6E37-8313-A7E3-935B1588AD16}"/>
                </a:ext>
              </a:extLst>
            </p:cNvPr>
            <p:cNvCxnSpPr>
              <a:cxnSpLocks/>
            </p:cNvCxnSpPr>
            <p:nvPr/>
          </p:nvCxnSpPr>
          <p:spPr>
            <a:xfrm flipH="1">
              <a:off x="3990576" y="5319408"/>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7" name="Picture 66">
              <a:extLst>
                <a:ext uri="{FF2B5EF4-FFF2-40B4-BE49-F238E27FC236}">
                  <a16:creationId xmlns:a16="http://schemas.microsoft.com/office/drawing/2014/main" id="{D8ADB3BB-1E65-AF7A-91E2-E9819BCBAA2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632848" y="5403017"/>
              <a:ext cx="663541" cy="294146"/>
            </a:xfrm>
            <a:prstGeom prst="rect">
              <a:avLst/>
            </a:prstGeom>
          </p:spPr>
        </p:pic>
        <p:sp>
          <p:nvSpPr>
            <p:cNvPr id="68" name="TextBox 67">
              <a:extLst>
                <a:ext uri="{FF2B5EF4-FFF2-40B4-BE49-F238E27FC236}">
                  <a16:creationId xmlns:a16="http://schemas.microsoft.com/office/drawing/2014/main" id="{3C129759-7B65-7CD8-9832-1A8976B0D0EB}"/>
                </a:ext>
              </a:extLst>
            </p:cNvPr>
            <p:cNvSpPr txBox="1"/>
            <p:nvPr/>
          </p:nvSpPr>
          <p:spPr>
            <a:xfrm>
              <a:off x="5945026" y="3690489"/>
              <a:ext cx="546247" cy="215444"/>
            </a:xfrm>
            <a:prstGeom prst="rect">
              <a:avLst/>
            </a:prstGeom>
            <a:noFill/>
          </p:spPr>
          <p:txBody>
            <a:bodyPr wrap="square" rtlCol="0">
              <a:spAutoFit/>
            </a:bodyPr>
            <a:lstStyle/>
            <a:p>
              <a:pPr algn="ctr"/>
              <a:r>
                <a:rPr lang="en-US" sz="800" i="1" dirty="0"/>
                <a:t>HTTP</a:t>
              </a:r>
            </a:p>
          </p:txBody>
        </p:sp>
        <p:sp>
          <p:nvSpPr>
            <p:cNvPr id="69" name="TextBox 68">
              <a:extLst>
                <a:ext uri="{FF2B5EF4-FFF2-40B4-BE49-F238E27FC236}">
                  <a16:creationId xmlns:a16="http://schemas.microsoft.com/office/drawing/2014/main" id="{0CB64CA0-5726-E67F-2462-D96148584D54}"/>
                </a:ext>
              </a:extLst>
            </p:cNvPr>
            <p:cNvSpPr txBox="1"/>
            <p:nvPr/>
          </p:nvSpPr>
          <p:spPr>
            <a:xfrm rot="16200000">
              <a:off x="4374358" y="4587145"/>
              <a:ext cx="559849" cy="215444"/>
            </a:xfrm>
            <a:prstGeom prst="rect">
              <a:avLst/>
            </a:prstGeom>
            <a:noFill/>
          </p:spPr>
          <p:txBody>
            <a:bodyPr wrap="square" rtlCol="0">
              <a:spAutoFit/>
            </a:bodyPr>
            <a:lstStyle>
              <a:defPPr>
                <a:defRPr lang="en-US"/>
              </a:defPPr>
              <a:lvl1pPr algn="ctr">
                <a:defRPr sz="800" i="1"/>
              </a:lvl1pPr>
            </a:lstStyle>
            <a:p>
              <a:r>
                <a:rPr lang="en-US" dirty="0"/>
                <a:t>HTTP</a:t>
              </a:r>
            </a:p>
          </p:txBody>
        </p:sp>
        <p:pic>
          <p:nvPicPr>
            <p:cNvPr id="70" name="Picture 69">
              <a:extLst>
                <a:ext uri="{FF2B5EF4-FFF2-40B4-BE49-F238E27FC236}">
                  <a16:creationId xmlns:a16="http://schemas.microsoft.com/office/drawing/2014/main" id="{09467C5D-9306-DE90-0718-F358A9AC9C6C}"/>
                </a:ext>
              </a:extLst>
            </p:cNvPr>
            <p:cNvPicPr>
              <a:picLocks noChangeAspect="1"/>
            </p:cNvPicPr>
            <p:nvPr/>
          </p:nvPicPr>
          <p:blipFill>
            <a:blip r:embed="rId14">
              <a:clrChange>
                <a:clrFrom>
                  <a:srgbClr val="FFFFFF"/>
                </a:clrFrom>
                <a:clrTo>
                  <a:srgbClr val="FFFFFF">
                    <a:alpha val="0"/>
                  </a:srgbClr>
                </a:clrTo>
              </a:clrChange>
              <a:grayscl/>
            </a:blip>
            <a:stretch>
              <a:fillRect/>
            </a:stretch>
          </p:blipFill>
          <p:spPr>
            <a:xfrm>
              <a:off x="5425407" y="3299786"/>
              <a:ext cx="276777" cy="163880"/>
            </a:xfrm>
            <a:prstGeom prst="rect">
              <a:avLst/>
            </a:prstGeom>
          </p:spPr>
        </p:pic>
        <p:pic>
          <p:nvPicPr>
            <p:cNvPr id="71" name="Picture 70">
              <a:extLst>
                <a:ext uri="{FF2B5EF4-FFF2-40B4-BE49-F238E27FC236}">
                  <a16:creationId xmlns:a16="http://schemas.microsoft.com/office/drawing/2014/main" id="{01C038C7-FDBB-4B61-5640-06CEBDAE24C4}"/>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897329" y="3283255"/>
              <a:ext cx="256543" cy="152811"/>
            </a:xfrm>
            <a:prstGeom prst="rect">
              <a:avLst/>
            </a:prstGeom>
          </p:spPr>
        </p:pic>
        <p:pic>
          <p:nvPicPr>
            <p:cNvPr id="72" name="Picture 71">
              <a:extLst>
                <a:ext uri="{FF2B5EF4-FFF2-40B4-BE49-F238E27FC236}">
                  <a16:creationId xmlns:a16="http://schemas.microsoft.com/office/drawing/2014/main" id="{45AF3EC3-C400-D7A3-5204-6B6E52E59083}"/>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869685" y="4712137"/>
              <a:ext cx="233221" cy="138919"/>
            </a:xfrm>
            <a:prstGeom prst="rect">
              <a:avLst/>
            </a:prstGeom>
          </p:spPr>
        </p:pic>
        <p:pic>
          <p:nvPicPr>
            <p:cNvPr id="73" name="Picture 72">
              <a:extLst>
                <a:ext uri="{FF2B5EF4-FFF2-40B4-BE49-F238E27FC236}">
                  <a16:creationId xmlns:a16="http://schemas.microsoft.com/office/drawing/2014/main" id="{C99E226E-BAFB-335E-E0EB-38A6848FDB8C}"/>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104336" y="4740865"/>
              <a:ext cx="543434" cy="169458"/>
            </a:xfrm>
            <a:prstGeom prst="rect">
              <a:avLst/>
            </a:prstGeom>
          </p:spPr>
        </p:pic>
        <p:pic>
          <p:nvPicPr>
            <p:cNvPr id="74" name="Picture 73">
              <a:extLst>
                <a:ext uri="{FF2B5EF4-FFF2-40B4-BE49-F238E27FC236}">
                  <a16:creationId xmlns:a16="http://schemas.microsoft.com/office/drawing/2014/main" id="{87938669-4CAD-5C2B-D60A-A6E75C6CEC07}"/>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6717800" y="3283254"/>
              <a:ext cx="256543" cy="152811"/>
            </a:xfrm>
            <a:prstGeom prst="rect">
              <a:avLst/>
            </a:prstGeom>
          </p:spPr>
        </p:pic>
        <p:pic>
          <p:nvPicPr>
            <p:cNvPr id="75" name="Picture 74">
              <a:extLst>
                <a:ext uri="{FF2B5EF4-FFF2-40B4-BE49-F238E27FC236}">
                  <a16:creationId xmlns:a16="http://schemas.microsoft.com/office/drawing/2014/main" id="{1C92D5FF-6DA5-913C-2C09-E35AC06F7E93}"/>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3922166" y="3276189"/>
              <a:ext cx="543434" cy="169458"/>
            </a:xfrm>
            <a:prstGeom prst="rect">
              <a:avLst/>
            </a:prstGeom>
          </p:spPr>
        </p:pic>
        <p:cxnSp>
          <p:nvCxnSpPr>
            <p:cNvPr id="80" name="Connector: Elbow 79">
              <a:extLst>
                <a:ext uri="{FF2B5EF4-FFF2-40B4-BE49-F238E27FC236}">
                  <a16:creationId xmlns:a16="http://schemas.microsoft.com/office/drawing/2014/main" id="{C19A3A75-4086-906C-B4D1-A3DF3FAD622F}"/>
                </a:ext>
              </a:extLst>
            </p:cNvPr>
            <p:cNvCxnSpPr>
              <a:cxnSpLocks/>
              <a:stCxn id="89" idx="0"/>
            </p:cNvCxnSpPr>
            <p:nvPr/>
          </p:nvCxnSpPr>
          <p:spPr>
            <a:xfrm rot="5400000" flipH="1" flipV="1">
              <a:off x="2141416" y="3833380"/>
              <a:ext cx="141537" cy="9448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C4786FF1-31C5-9E03-20C7-FCC4681A4A0B}"/>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275207" y="4903367"/>
              <a:ext cx="903898" cy="365465"/>
            </a:xfrm>
            <a:prstGeom prst="rect">
              <a:avLst/>
            </a:prstGeom>
          </p:spPr>
        </p:pic>
        <p:cxnSp>
          <p:nvCxnSpPr>
            <p:cNvPr id="82" name="Straight Arrow Connector 81">
              <a:extLst>
                <a:ext uri="{FF2B5EF4-FFF2-40B4-BE49-F238E27FC236}">
                  <a16:creationId xmlns:a16="http://schemas.microsoft.com/office/drawing/2014/main" id="{032B20BA-3E9F-0965-CEAC-6CAF0B5AD569}"/>
                </a:ext>
              </a:extLst>
            </p:cNvPr>
            <p:cNvCxnSpPr>
              <a:cxnSpLocks/>
              <a:endCxn id="81" idx="1"/>
            </p:cNvCxnSpPr>
            <p:nvPr/>
          </p:nvCxnSpPr>
          <p:spPr>
            <a:xfrm>
              <a:off x="807158" y="5081064"/>
              <a:ext cx="468049" cy="5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13CF45D0-A9B3-72F9-33D2-2F9B33581F78}"/>
                </a:ext>
              </a:extLst>
            </p:cNvPr>
            <p:cNvGrpSpPr/>
            <p:nvPr/>
          </p:nvGrpSpPr>
          <p:grpSpPr>
            <a:xfrm>
              <a:off x="1832246" y="4697247"/>
              <a:ext cx="500239" cy="218835"/>
              <a:chOff x="2264404" y="3730844"/>
              <a:chExt cx="500239" cy="218835"/>
            </a:xfrm>
          </p:grpSpPr>
          <p:pic>
            <p:nvPicPr>
              <p:cNvPr id="84" name="Picture 83">
                <a:extLst>
                  <a:ext uri="{FF2B5EF4-FFF2-40B4-BE49-F238E27FC236}">
                    <a16:creationId xmlns:a16="http://schemas.microsoft.com/office/drawing/2014/main" id="{54EE5B7B-010D-3DF1-5DF7-8EB3373A3960}"/>
                  </a:ext>
                </a:extLst>
              </p:cNvPr>
              <p:cNvPicPr>
                <a:picLocks noChangeAspect="1"/>
              </p:cNvPicPr>
              <p:nvPr/>
            </p:nvPicPr>
            <p:blipFill>
              <a:blip r:embed="rId18"/>
              <a:stretch>
                <a:fillRect/>
              </a:stretch>
            </p:blipFill>
            <p:spPr>
              <a:xfrm>
                <a:off x="2264404" y="3730844"/>
                <a:ext cx="146816" cy="200905"/>
              </a:xfrm>
              <a:prstGeom prst="rect">
                <a:avLst/>
              </a:prstGeom>
            </p:spPr>
          </p:pic>
          <p:sp>
            <p:nvSpPr>
              <p:cNvPr id="85" name="TextBox 84">
                <a:extLst>
                  <a:ext uri="{FF2B5EF4-FFF2-40B4-BE49-F238E27FC236}">
                    <a16:creationId xmlns:a16="http://schemas.microsoft.com/office/drawing/2014/main" id="{57BB564D-AA68-7917-911A-6310B79C35CB}"/>
                  </a:ext>
                </a:extLst>
              </p:cNvPr>
              <p:cNvSpPr txBox="1"/>
              <p:nvPr/>
            </p:nvSpPr>
            <p:spPr>
              <a:xfrm>
                <a:off x="2331869" y="3734235"/>
                <a:ext cx="432774" cy="215444"/>
              </a:xfrm>
              <a:prstGeom prst="rect">
                <a:avLst/>
              </a:prstGeom>
              <a:noFill/>
            </p:spPr>
            <p:txBody>
              <a:bodyPr wrap="square" rtlCol="0">
                <a:spAutoFit/>
              </a:bodyPr>
              <a:lstStyle/>
              <a:p>
                <a:r>
                  <a:rPr lang="en-US" sz="800" i="1" dirty="0"/>
                  <a:t>MQ</a:t>
                </a:r>
              </a:p>
            </p:txBody>
          </p:sp>
        </p:grpSp>
        <p:grpSp>
          <p:nvGrpSpPr>
            <p:cNvPr id="86" name="Group 85">
              <a:extLst>
                <a:ext uri="{FF2B5EF4-FFF2-40B4-BE49-F238E27FC236}">
                  <a16:creationId xmlns:a16="http://schemas.microsoft.com/office/drawing/2014/main" id="{7949AD74-E16E-4A58-7852-1E81BB3FE4B8}"/>
                </a:ext>
              </a:extLst>
            </p:cNvPr>
            <p:cNvGrpSpPr/>
            <p:nvPr/>
          </p:nvGrpSpPr>
          <p:grpSpPr>
            <a:xfrm>
              <a:off x="5319518" y="5107069"/>
              <a:ext cx="500239" cy="218835"/>
              <a:chOff x="2264404" y="3730844"/>
              <a:chExt cx="500239" cy="218835"/>
            </a:xfrm>
          </p:grpSpPr>
          <p:pic>
            <p:nvPicPr>
              <p:cNvPr id="87" name="Picture 86">
                <a:extLst>
                  <a:ext uri="{FF2B5EF4-FFF2-40B4-BE49-F238E27FC236}">
                    <a16:creationId xmlns:a16="http://schemas.microsoft.com/office/drawing/2014/main" id="{6AE78F8A-8674-F915-8DD0-02164DF8CBE8}"/>
                  </a:ext>
                </a:extLst>
              </p:cNvPr>
              <p:cNvPicPr>
                <a:picLocks noChangeAspect="1"/>
              </p:cNvPicPr>
              <p:nvPr/>
            </p:nvPicPr>
            <p:blipFill>
              <a:blip r:embed="rId18"/>
              <a:stretch>
                <a:fillRect/>
              </a:stretch>
            </p:blipFill>
            <p:spPr>
              <a:xfrm>
                <a:off x="2264404" y="3730844"/>
                <a:ext cx="146816" cy="200905"/>
              </a:xfrm>
              <a:prstGeom prst="rect">
                <a:avLst/>
              </a:prstGeom>
            </p:spPr>
          </p:pic>
          <p:sp>
            <p:nvSpPr>
              <p:cNvPr id="88" name="TextBox 87">
                <a:extLst>
                  <a:ext uri="{FF2B5EF4-FFF2-40B4-BE49-F238E27FC236}">
                    <a16:creationId xmlns:a16="http://schemas.microsoft.com/office/drawing/2014/main" id="{29300466-AB3A-1A3A-4A38-2EF48324FC99}"/>
                  </a:ext>
                </a:extLst>
              </p:cNvPr>
              <p:cNvSpPr txBox="1"/>
              <p:nvPr/>
            </p:nvSpPr>
            <p:spPr>
              <a:xfrm>
                <a:off x="2331869" y="3734235"/>
                <a:ext cx="432774" cy="215444"/>
              </a:xfrm>
              <a:prstGeom prst="rect">
                <a:avLst/>
              </a:prstGeom>
              <a:noFill/>
            </p:spPr>
            <p:txBody>
              <a:bodyPr wrap="square" rtlCol="0">
                <a:spAutoFit/>
              </a:bodyPr>
              <a:lstStyle/>
              <a:p>
                <a:r>
                  <a:rPr lang="en-US" sz="800" i="1" dirty="0"/>
                  <a:t>MQ</a:t>
                </a:r>
              </a:p>
            </p:txBody>
          </p:sp>
        </p:grpSp>
        <p:sp>
          <p:nvSpPr>
            <p:cNvPr id="89" name="TextBox 88">
              <a:extLst>
                <a:ext uri="{FF2B5EF4-FFF2-40B4-BE49-F238E27FC236}">
                  <a16:creationId xmlns:a16="http://schemas.microsoft.com/office/drawing/2014/main" id="{05CBCD99-D32B-DB73-9602-B772E3DA3B9A}"/>
                </a:ext>
              </a:extLst>
            </p:cNvPr>
            <p:cNvSpPr txBox="1"/>
            <p:nvPr/>
          </p:nvSpPr>
          <p:spPr>
            <a:xfrm>
              <a:off x="1200281" y="4376587"/>
              <a:ext cx="1078928" cy="215444"/>
            </a:xfrm>
            <a:prstGeom prst="rect">
              <a:avLst/>
            </a:prstGeom>
            <a:noFill/>
          </p:spPr>
          <p:txBody>
            <a:bodyPr wrap="square" rtlCol="0">
              <a:spAutoFit/>
            </a:bodyPr>
            <a:lstStyle/>
            <a:p>
              <a:pPr algn="ctr"/>
              <a:r>
                <a:rPr lang="en-US" sz="800" b="1" dirty="0"/>
                <a:t>Data Store</a:t>
              </a:r>
            </a:p>
          </p:txBody>
        </p:sp>
        <p:sp>
          <p:nvSpPr>
            <p:cNvPr id="90" name="Rectangle 89">
              <a:extLst>
                <a:ext uri="{FF2B5EF4-FFF2-40B4-BE49-F238E27FC236}">
                  <a16:creationId xmlns:a16="http://schemas.microsoft.com/office/drawing/2014/main" id="{FD778460-ACD4-FC49-121B-ABE6BA9EE92C}"/>
                </a:ext>
              </a:extLst>
            </p:cNvPr>
            <p:cNvSpPr/>
            <p:nvPr/>
          </p:nvSpPr>
          <p:spPr>
            <a:xfrm>
              <a:off x="1212529" y="4355596"/>
              <a:ext cx="923452" cy="23953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p:txBody>
        </p:sp>
        <p:pic>
          <p:nvPicPr>
            <p:cNvPr id="91" name="Picture 90">
              <a:extLst>
                <a:ext uri="{FF2B5EF4-FFF2-40B4-BE49-F238E27FC236}">
                  <a16:creationId xmlns:a16="http://schemas.microsoft.com/office/drawing/2014/main" id="{EDD2FACE-2A61-B233-9195-34CE8963257B}"/>
                </a:ext>
              </a:extLst>
            </p:cNvPr>
            <p:cNvPicPr>
              <a:picLocks noChangeAspect="1"/>
            </p:cNvPicPr>
            <p:nvPr/>
          </p:nvPicPr>
          <p:blipFill>
            <a:blip r:embed="rId9">
              <a:clrChange>
                <a:clrFrom>
                  <a:srgbClr val="FFFFFF"/>
                </a:clrFrom>
                <a:clrTo>
                  <a:srgbClr val="FFFFFF">
                    <a:alpha val="0"/>
                  </a:srgbClr>
                </a:clrTo>
              </a:clrChange>
              <a:duotone>
                <a:prstClr val="black"/>
                <a:schemeClr val="accent4">
                  <a:tint val="45000"/>
                  <a:satMod val="400000"/>
                </a:schemeClr>
              </a:duotone>
            </a:blip>
            <a:stretch>
              <a:fillRect/>
            </a:stretch>
          </p:blipFill>
          <p:spPr>
            <a:xfrm>
              <a:off x="1230415" y="4381959"/>
              <a:ext cx="163553" cy="163553"/>
            </a:xfrm>
            <a:prstGeom prst="rect">
              <a:avLst/>
            </a:prstGeom>
          </p:spPr>
        </p:pic>
        <p:grpSp>
          <p:nvGrpSpPr>
            <p:cNvPr id="92" name="Group 91">
              <a:extLst>
                <a:ext uri="{FF2B5EF4-FFF2-40B4-BE49-F238E27FC236}">
                  <a16:creationId xmlns:a16="http://schemas.microsoft.com/office/drawing/2014/main" id="{46F5B425-2039-704A-F19D-96FB2B2B8368}"/>
                </a:ext>
              </a:extLst>
            </p:cNvPr>
            <p:cNvGrpSpPr/>
            <p:nvPr/>
          </p:nvGrpSpPr>
          <p:grpSpPr>
            <a:xfrm>
              <a:off x="1519784" y="3983446"/>
              <a:ext cx="1009914" cy="215444"/>
              <a:chOff x="1520267" y="3119753"/>
              <a:chExt cx="1009914" cy="215444"/>
            </a:xfrm>
          </p:grpSpPr>
          <p:pic>
            <p:nvPicPr>
              <p:cNvPr id="93" name="Picture 92">
                <a:extLst>
                  <a:ext uri="{FF2B5EF4-FFF2-40B4-BE49-F238E27FC236}">
                    <a16:creationId xmlns:a16="http://schemas.microsoft.com/office/drawing/2014/main" id="{084CFC9D-7606-0A07-BFC8-0F1AF7D5A06C}"/>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520267" y="3124489"/>
                <a:ext cx="174671" cy="182052"/>
              </a:xfrm>
              <a:prstGeom prst="rect">
                <a:avLst/>
              </a:prstGeom>
            </p:spPr>
          </p:pic>
          <p:sp>
            <p:nvSpPr>
              <p:cNvPr id="94" name="TextBox 93">
                <a:extLst>
                  <a:ext uri="{FF2B5EF4-FFF2-40B4-BE49-F238E27FC236}">
                    <a16:creationId xmlns:a16="http://schemas.microsoft.com/office/drawing/2014/main" id="{1F8022E5-FB48-93B3-6752-CD56E7C2C2E2}"/>
                  </a:ext>
                </a:extLst>
              </p:cNvPr>
              <p:cNvSpPr txBox="1"/>
              <p:nvPr/>
            </p:nvSpPr>
            <p:spPr>
              <a:xfrm>
                <a:off x="1625371" y="3119753"/>
                <a:ext cx="904810" cy="215444"/>
              </a:xfrm>
              <a:prstGeom prst="rect">
                <a:avLst/>
              </a:prstGeom>
              <a:noFill/>
            </p:spPr>
            <p:txBody>
              <a:bodyPr wrap="square" rtlCol="0">
                <a:spAutoFit/>
              </a:bodyPr>
              <a:lstStyle/>
              <a:p>
                <a:r>
                  <a:rPr lang="en-US" sz="800" i="1" dirty="0"/>
                  <a:t>Transformation</a:t>
                </a:r>
              </a:p>
            </p:txBody>
          </p:sp>
        </p:grpSp>
        <p:pic>
          <p:nvPicPr>
            <p:cNvPr id="95" name="Picture 94">
              <a:extLst>
                <a:ext uri="{FF2B5EF4-FFF2-40B4-BE49-F238E27FC236}">
                  <a16:creationId xmlns:a16="http://schemas.microsoft.com/office/drawing/2014/main" id="{7E8F3C1A-BE26-A525-7347-D248EE4BB0B0}"/>
                </a:ext>
              </a:extLst>
            </p:cNvPr>
            <p:cNvPicPr>
              <a:picLocks noChangeAspect="1"/>
            </p:cNvPicPr>
            <p:nvPr/>
          </p:nvPicPr>
          <p:blipFill>
            <a:blip r:embed="rId20">
              <a:clrChange>
                <a:clrFrom>
                  <a:srgbClr val="000000"/>
                </a:clrFrom>
                <a:clrTo>
                  <a:srgbClr val="000000">
                    <a:alpha val="0"/>
                  </a:srgbClr>
                </a:clrTo>
              </a:clrChange>
            </a:blip>
            <a:stretch>
              <a:fillRect/>
            </a:stretch>
          </p:blipFill>
          <p:spPr>
            <a:xfrm>
              <a:off x="318953" y="4907769"/>
              <a:ext cx="393134" cy="302945"/>
            </a:xfrm>
            <a:prstGeom prst="rect">
              <a:avLst/>
            </a:prstGeom>
          </p:spPr>
        </p:pic>
        <p:pic>
          <p:nvPicPr>
            <p:cNvPr id="96" name="Picture 95">
              <a:extLst>
                <a:ext uri="{FF2B5EF4-FFF2-40B4-BE49-F238E27FC236}">
                  <a16:creationId xmlns:a16="http://schemas.microsoft.com/office/drawing/2014/main" id="{7B2EAEC5-A4EE-2F52-7220-6CE66B3B6E54}"/>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7454218" y="4206951"/>
              <a:ext cx="570881" cy="487916"/>
            </a:xfrm>
            <a:prstGeom prst="rect">
              <a:avLst/>
            </a:prstGeom>
          </p:spPr>
        </p:pic>
        <p:grpSp>
          <p:nvGrpSpPr>
            <p:cNvPr id="97" name="Group 96">
              <a:extLst>
                <a:ext uri="{FF2B5EF4-FFF2-40B4-BE49-F238E27FC236}">
                  <a16:creationId xmlns:a16="http://schemas.microsoft.com/office/drawing/2014/main" id="{144DE913-9457-59FD-EF61-2ED005C4B30F}"/>
                </a:ext>
              </a:extLst>
            </p:cNvPr>
            <p:cNvGrpSpPr/>
            <p:nvPr/>
          </p:nvGrpSpPr>
          <p:grpSpPr>
            <a:xfrm>
              <a:off x="7116732" y="5338938"/>
              <a:ext cx="824579" cy="369692"/>
              <a:chOff x="6732427" y="3902008"/>
              <a:chExt cx="824579" cy="425046"/>
            </a:xfrm>
          </p:grpSpPr>
          <p:sp>
            <p:nvSpPr>
              <p:cNvPr id="98" name="Rectangle 97">
                <a:extLst>
                  <a:ext uri="{FF2B5EF4-FFF2-40B4-BE49-F238E27FC236}">
                    <a16:creationId xmlns:a16="http://schemas.microsoft.com/office/drawing/2014/main" id="{E0A73365-43D8-252B-EA35-2740B5F8B8D7}"/>
                  </a:ext>
                </a:extLst>
              </p:cNvPr>
              <p:cNvSpPr/>
              <p:nvPr/>
            </p:nvSpPr>
            <p:spPr>
              <a:xfrm>
                <a:off x="6732427" y="3902008"/>
                <a:ext cx="807000" cy="425046"/>
              </a:xfrm>
              <a:prstGeom prst="rect">
                <a:avLst/>
              </a:prstGeom>
              <a:noFill/>
              <a:ln w="6350">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11B411C7-C69B-9C7E-4581-F9081E43626D}"/>
                  </a:ext>
                </a:extLst>
              </p:cNvPr>
              <p:cNvSpPr txBox="1"/>
              <p:nvPr/>
            </p:nvSpPr>
            <p:spPr>
              <a:xfrm>
                <a:off x="6738637" y="3949877"/>
                <a:ext cx="818369" cy="338554"/>
              </a:xfrm>
              <a:prstGeom prst="rect">
                <a:avLst/>
              </a:prstGeom>
              <a:noFill/>
            </p:spPr>
            <p:txBody>
              <a:bodyPr wrap="square" rtlCol="0">
                <a:spAutoFit/>
              </a:bodyPr>
              <a:lstStyle/>
              <a:p>
                <a:pPr algn="ctr"/>
                <a:r>
                  <a:rPr lang="en-US" sz="800" dirty="0"/>
                  <a:t>Downstream systems</a:t>
                </a:r>
              </a:p>
            </p:txBody>
          </p:sp>
        </p:grpSp>
        <p:pic>
          <p:nvPicPr>
            <p:cNvPr id="100" name="Picture 99">
              <a:extLst>
                <a:ext uri="{FF2B5EF4-FFF2-40B4-BE49-F238E27FC236}">
                  <a16:creationId xmlns:a16="http://schemas.microsoft.com/office/drawing/2014/main" id="{F77EC398-A46B-53E9-0667-7EDE1293742F}"/>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7424466" y="3350458"/>
              <a:ext cx="333450" cy="333450"/>
            </a:xfrm>
            <a:prstGeom prst="rect">
              <a:avLst/>
            </a:prstGeom>
          </p:spPr>
        </p:pic>
        <p:sp>
          <p:nvSpPr>
            <p:cNvPr id="101" name="TextBox 100">
              <a:extLst>
                <a:ext uri="{FF2B5EF4-FFF2-40B4-BE49-F238E27FC236}">
                  <a16:creationId xmlns:a16="http://schemas.microsoft.com/office/drawing/2014/main" id="{DF930097-5E31-EAF5-A5CC-E9A140E49486}"/>
                </a:ext>
              </a:extLst>
            </p:cNvPr>
            <p:cNvSpPr txBox="1"/>
            <p:nvPr/>
          </p:nvSpPr>
          <p:spPr>
            <a:xfrm>
              <a:off x="7306888" y="3666586"/>
              <a:ext cx="546247" cy="215444"/>
            </a:xfrm>
            <a:prstGeom prst="rect">
              <a:avLst/>
            </a:prstGeom>
            <a:noFill/>
          </p:spPr>
          <p:txBody>
            <a:bodyPr wrap="square" rtlCol="0">
              <a:spAutoFit/>
            </a:bodyPr>
            <a:lstStyle/>
            <a:p>
              <a:pPr algn="ctr"/>
              <a:r>
                <a:rPr lang="en-US" sz="800" i="1" dirty="0"/>
                <a:t>Files</a:t>
              </a:r>
            </a:p>
          </p:txBody>
        </p:sp>
        <p:cxnSp>
          <p:nvCxnSpPr>
            <p:cNvPr id="102" name="Connector: Elbow 101">
              <a:extLst>
                <a:ext uri="{FF2B5EF4-FFF2-40B4-BE49-F238E27FC236}">
                  <a16:creationId xmlns:a16="http://schemas.microsoft.com/office/drawing/2014/main" id="{7E86DB8C-1CEB-973C-8282-2AFA6D05EB00}"/>
                </a:ext>
              </a:extLst>
            </p:cNvPr>
            <p:cNvCxnSpPr>
              <a:cxnSpLocks/>
              <a:stCxn id="96" idx="2"/>
              <a:endCxn id="99" idx="0"/>
            </p:cNvCxnSpPr>
            <p:nvPr/>
          </p:nvCxnSpPr>
          <p:spPr>
            <a:xfrm rot="5400000">
              <a:off x="7324209" y="4951963"/>
              <a:ext cx="623369" cy="1715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AC4151D-7E87-8B4B-A33C-1973414821FF}"/>
                </a:ext>
              </a:extLst>
            </p:cNvPr>
            <p:cNvSpPr txBox="1"/>
            <p:nvPr/>
          </p:nvSpPr>
          <p:spPr>
            <a:xfrm>
              <a:off x="0" y="5231696"/>
              <a:ext cx="987607" cy="369332"/>
            </a:xfrm>
            <a:prstGeom prst="rect">
              <a:avLst/>
            </a:prstGeom>
            <a:noFill/>
          </p:spPr>
          <p:txBody>
            <a:bodyPr wrap="square">
              <a:spAutoFit/>
            </a:bodyPr>
            <a:lstStyle/>
            <a:p>
              <a:pPr algn="ctr"/>
              <a:r>
                <a:rPr lang="en-US" sz="900" dirty="0"/>
                <a:t>Upstream systems</a:t>
              </a:r>
            </a:p>
          </p:txBody>
        </p:sp>
        <p:cxnSp>
          <p:nvCxnSpPr>
            <p:cNvPr id="104" name="Connector: Elbow 103">
              <a:extLst>
                <a:ext uri="{FF2B5EF4-FFF2-40B4-BE49-F238E27FC236}">
                  <a16:creationId xmlns:a16="http://schemas.microsoft.com/office/drawing/2014/main" id="{31A8399B-DB92-5EA2-21F3-6010665A99FE}"/>
                </a:ext>
              </a:extLst>
            </p:cNvPr>
            <p:cNvCxnSpPr>
              <a:stCxn id="52" idx="3"/>
              <a:endCxn id="96" idx="0"/>
            </p:cNvCxnSpPr>
            <p:nvPr/>
          </p:nvCxnSpPr>
          <p:spPr>
            <a:xfrm>
              <a:off x="7227951" y="3843504"/>
              <a:ext cx="511708" cy="3634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698D891-DAF9-F8DB-35C8-8701A7ADCB18}"/>
                </a:ext>
              </a:extLst>
            </p:cNvPr>
            <p:cNvCxnSpPr>
              <a:cxnSpLocks/>
            </p:cNvCxnSpPr>
            <p:nvPr/>
          </p:nvCxnSpPr>
          <p:spPr>
            <a:xfrm flipV="1">
              <a:off x="1746435" y="4604520"/>
              <a:ext cx="8505" cy="260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A936C9C4-64B8-0186-9F44-165FC0F1550E}"/>
                </a:ext>
              </a:extLst>
            </p:cNvPr>
            <p:cNvCxnSpPr>
              <a:cxnSpLocks/>
              <a:stCxn id="19" idx="1"/>
              <a:endCxn id="14" idx="1"/>
            </p:cNvCxnSpPr>
            <p:nvPr/>
          </p:nvCxnSpPr>
          <p:spPr>
            <a:xfrm rot="10800000">
              <a:off x="2684632" y="3876907"/>
              <a:ext cx="912495" cy="1434959"/>
            </a:xfrm>
            <a:prstGeom prst="bentConnector3">
              <a:avLst>
                <a:gd name="adj1" fmla="val 12505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AA3A4748-C3A6-3852-46DD-3000EE214CDA}"/>
                </a:ext>
              </a:extLst>
            </p:cNvPr>
            <p:cNvCxnSpPr>
              <a:cxnSpLocks/>
              <a:stCxn id="19" idx="3"/>
              <a:endCxn id="37" idx="3"/>
            </p:cNvCxnSpPr>
            <p:nvPr/>
          </p:nvCxnSpPr>
          <p:spPr>
            <a:xfrm flipV="1">
              <a:off x="4329709" y="3876692"/>
              <a:ext cx="204912" cy="1435173"/>
            </a:xfrm>
            <a:prstGeom prst="bentConnector3">
              <a:avLst>
                <a:gd name="adj1" fmla="val 211560"/>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C5C9F4A4-959D-B523-F99B-92200A16134A}"/>
                </a:ext>
              </a:extLst>
            </p:cNvPr>
            <p:cNvPicPr>
              <a:picLocks noChangeAspect="1"/>
            </p:cNvPicPr>
            <p:nvPr/>
          </p:nvPicPr>
          <p:blipFill>
            <a:blip r:embed="rId23">
              <a:clrChange>
                <a:clrFrom>
                  <a:srgbClr val="000000"/>
                </a:clrFrom>
                <a:clrTo>
                  <a:srgbClr val="000000">
                    <a:alpha val="0"/>
                  </a:srgbClr>
                </a:clrTo>
              </a:clrChange>
              <a:alphaModFix amt="85000"/>
            </a:blip>
            <a:stretch>
              <a:fillRect/>
            </a:stretch>
          </p:blipFill>
          <p:spPr>
            <a:xfrm>
              <a:off x="4188552" y="1483277"/>
              <a:ext cx="367523" cy="367523"/>
            </a:xfrm>
            <a:prstGeom prst="rect">
              <a:avLst/>
            </a:prstGeom>
          </p:spPr>
        </p:pic>
        <p:pic>
          <p:nvPicPr>
            <p:cNvPr id="109" name="Picture 108">
              <a:extLst>
                <a:ext uri="{FF2B5EF4-FFF2-40B4-BE49-F238E27FC236}">
                  <a16:creationId xmlns:a16="http://schemas.microsoft.com/office/drawing/2014/main" id="{2AE3B469-C4D6-F3A2-3919-5611DBC6CCDF}"/>
                </a:ext>
              </a:extLst>
            </p:cNvPr>
            <p:cNvPicPr>
              <a:picLocks noChangeAspect="1"/>
            </p:cNvPicPr>
            <p:nvPr/>
          </p:nvPicPr>
          <p:blipFill>
            <a:blip r:embed="rId24">
              <a:clrChange>
                <a:clrFrom>
                  <a:srgbClr val="FFFFFF"/>
                </a:clrFrom>
                <a:clrTo>
                  <a:srgbClr val="FFFFFF">
                    <a:alpha val="0"/>
                  </a:srgbClr>
                </a:clrTo>
              </a:clrChange>
              <a:alphaModFix amt="70000"/>
              <a:extLst>
                <a:ext uri="{BEBA8EAE-BF5A-486C-A8C5-ECC9F3942E4B}">
                  <a14:imgProps xmlns:a14="http://schemas.microsoft.com/office/drawing/2010/main">
                    <a14:imgLayer r:embed="rId25">
                      <a14:imgEffect>
                        <a14:saturation sat="200000"/>
                      </a14:imgEffect>
                    </a14:imgLayer>
                  </a14:imgProps>
                </a:ext>
              </a:extLst>
            </a:blip>
            <a:stretch>
              <a:fillRect/>
            </a:stretch>
          </p:blipFill>
          <p:spPr>
            <a:xfrm>
              <a:off x="5169177" y="1476786"/>
              <a:ext cx="183557" cy="332294"/>
            </a:xfrm>
            <a:prstGeom prst="rect">
              <a:avLst/>
            </a:prstGeom>
          </p:spPr>
        </p:pic>
        <p:cxnSp>
          <p:nvCxnSpPr>
            <p:cNvPr id="110" name="Connector: Curved 109">
              <a:extLst>
                <a:ext uri="{FF2B5EF4-FFF2-40B4-BE49-F238E27FC236}">
                  <a16:creationId xmlns:a16="http://schemas.microsoft.com/office/drawing/2014/main" id="{6808EDED-640C-5BE2-FADA-5534B0BACAAC}"/>
                </a:ext>
              </a:extLst>
            </p:cNvPr>
            <p:cNvCxnSpPr>
              <a:cxnSpLocks/>
            </p:cNvCxnSpPr>
            <p:nvPr/>
          </p:nvCxnSpPr>
          <p:spPr>
            <a:xfrm rot="10800000">
              <a:off x="1949474" y="2987137"/>
              <a:ext cx="725000" cy="5300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BFE1CFBE-6EFF-B5F2-752E-201D106FAB5F}"/>
                </a:ext>
              </a:extLst>
            </p:cNvPr>
            <p:cNvGrpSpPr/>
            <p:nvPr/>
          </p:nvGrpSpPr>
          <p:grpSpPr>
            <a:xfrm>
              <a:off x="40274" y="2211404"/>
              <a:ext cx="1934897" cy="778295"/>
              <a:chOff x="315226" y="2138300"/>
              <a:chExt cx="1934897" cy="778295"/>
            </a:xfrm>
          </p:grpSpPr>
          <p:sp>
            <p:nvSpPr>
              <p:cNvPr id="112" name="TextBox 111">
                <a:extLst>
                  <a:ext uri="{FF2B5EF4-FFF2-40B4-BE49-F238E27FC236}">
                    <a16:creationId xmlns:a16="http://schemas.microsoft.com/office/drawing/2014/main" id="{65AAB77A-0D98-F93F-0F2C-E5F0EF9B9A02}"/>
                  </a:ext>
                </a:extLst>
              </p:cNvPr>
              <p:cNvSpPr txBox="1"/>
              <p:nvPr/>
            </p:nvSpPr>
            <p:spPr>
              <a:xfrm>
                <a:off x="441828" y="2138300"/>
                <a:ext cx="1808295" cy="778295"/>
              </a:xfrm>
              <a:prstGeom prst="rect">
                <a:avLst/>
              </a:prstGeom>
              <a:noFill/>
              <a:ln w="3175"/>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p:txBody>
          </p:sp>
          <p:pic>
            <p:nvPicPr>
              <p:cNvPr id="113" name="Picture 112">
                <a:extLst>
                  <a:ext uri="{FF2B5EF4-FFF2-40B4-BE49-F238E27FC236}">
                    <a16:creationId xmlns:a16="http://schemas.microsoft.com/office/drawing/2014/main" id="{8FD3DB87-F79E-91C9-3125-D37DC772E0DD}"/>
                  </a:ext>
                </a:extLst>
              </p:cNvPr>
              <p:cNvPicPr>
                <a:picLocks noChangeAspect="1"/>
              </p:cNvPicPr>
              <p:nvPr/>
            </p:nvPicPr>
            <p:blipFill>
              <a:blip r:embed="rId26">
                <a:clrChange>
                  <a:clrFrom>
                    <a:srgbClr val="000000"/>
                  </a:clrFrom>
                  <a:clrTo>
                    <a:srgbClr val="000000">
                      <a:alpha val="0"/>
                    </a:srgbClr>
                  </a:clrTo>
                </a:clrChange>
              </a:blip>
              <a:stretch>
                <a:fillRect/>
              </a:stretch>
            </p:blipFill>
            <p:spPr>
              <a:xfrm>
                <a:off x="865690" y="2696022"/>
                <a:ext cx="614854" cy="158062"/>
              </a:xfrm>
              <a:prstGeom prst="rect">
                <a:avLst/>
              </a:prstGeom>
            </p:spPr>
          </p:pic>
          <p:sp>
            <p:nvSpPr>
              <p:cNvPr id="114" name="TextBox 113">
                <a:extLst>
                  <a:ext uri="{FF2B5EF4-FFF2-40B4-BE49-F238E27FC236}">
                    <a16:creationId xmlns:a16="http://schemas.microsoft.com/office/drawing/2014/main" id="{158AE75D-AB46-B0B1-5759-1CD924B02DDA}"/>
                  </a:ext>
                </a:extLst>
              </p:cNvPr>
              <p:cNvSpPr txBox="1"/>
              <p:nvPr/>
            </p:nvSpPr>
            <p:spPr>
              <a:xfrm>
                <a:off x="315226" y="2161732"/>
                <a:ext cx="1885985" cy="553998"/>
              </a:xfrm>
              <a:prstGeom prst="rect">
                <a:avLst/>
              </a:prstGeom>
              <a:noFill/>
            </p:spPr>
            <p:txBody>
              <a:bodyPr wrap="square">
                <a:spAutoFit/>
              </a:bodyPr>
              <a:lstStyle/>
              <a:p>
                <a:pPr algn="ctr"/>
                <a:r>
                  <a:rPr lang="en-US" sz="1000" dirty="0"/>
                  <a:t>Service code, DB &amp; dependencies packaged &amp; deployed as Containers</a:t>
                </a:r>
              </a:p>
            </p:txBody>
          </p:sp>
        </p:grpSp>
        <p:grpSp>
          <p:nvGrpSpPr>
            <p:cNvPr id="1034" name="Group 1033">
              <a:extLst>
                <a:ext uri="{FF2B5EF4-FFF2-40B4-BE49-F238E27FC236}">
                  <a16:creationId xmlns:a16="http://schemas.microsoft.com/office/drawing/2014/main" id="{7EDC239B-2F01-5573-AD6B-DD15CEBA6D46}"/>
                </a:ext>
              </a:extLst>
            </p:cNvPr>
            <p:cNvGrpSpPr/>
            <p:nvPr/>
          </p:nvGrpSpPr>
          <p:grpSpPr>
            <a:xfrm>
              <a:off x="2956213" y="6154604"/>
              <a:ext cx="3188819" cy="373868"/>
              <a:chOff x="2956213" y="6154604"/>
              <a:chExt cx="3188819" cy="373868"/>
            </a:xfrm>
          </p:grpSpPr>
          <p:pic>
            <p:nvPicPr>
              <p:cNvPr id="76" name="Picture 75">
                <a:extLst>
                  <a:ext uri="{FF2B5EF4-FFF2-40B4-BE49-F238E27FC236}">
                    <a16:creationId xmlns:a16="http://schemas.microsoft.com/office/drawing/2014/main" id="{4E109DB7-E9EE-9A3C-C7CE-B0363BC91571}"/>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2956213" y="6154604"/>
                <a:ext cx="1114414" cy="373868"/>
              </a:xfrm>
              <a:prstGeom prst="rect">
                <a:avLst/>
              </a:prstGeom>
            </p:spPr>
          </p:pic>
          <p:pic>
            <p:nvPicPr>
              <p:cNvPr id="77" name="Picture 76">
                <a:extLst>
                  <a:ext uri="{FF2B5EF4-FFF2-40B4-BE49-F238E27FC236}">
                    <a16:creationId xmlns:a16="http://schemas.microsoft.com/office/drawing/2014/main" id="{0221A332-A19B-45F2-9111-FA4E756EDE9F}"/>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4435556" y="6198085"/>
                <a:ext cx="492691" cy="305987"/>
              </a:xfrm>
              <a:prstGeom prst="rect">
                <a:avLst/>
              </a:prstGeom>
            </p:spPr>
          </p:pic>
          <p:pic>
            <p:nvPicPr>
              <p:cNvPr id="79" name="Picture 78">
                <a:extLst>
                  <a:ext uri="{FF2B5EF4-FFF2-40B4-BE49-F238E27FC236}">
                    <a16:creationId xmlns:a16="http://schemas.microsoft.com/office/drawing/2014/main" id="{4AFB2844-AB8A-E39A-946B-B1601C69EAAB}"/>
                  </a:ext>
                </a:extLst>
              </p:cNvPr>
              <p:cNvPicPr>
                <a:picLocks noChangeAspect="1"/>
              </p:cNvPicPr>
              <p:nvPr/>
            </p:nvPicPr>
            <p:blipFill>
              <a:blip r:embed="rId29">
                <a:clrChange>
                  <a:clrFrom>
                    <a:srgbClr val="FFFFFF"/>
                  </a:clrFrom>
                  <a:clrTo>
                    <a:srgbClr val="FFFFFF">
                      <a:alpha val="0"/>
                    </a:srgbClr>
                  </a:clrTo>
                </a:clrChange>
              </a:blip>
              <a:stretch>
                <a:fillRect/>
              </a:stretch>
            </p:blipFill>
            <p:spPr>
              <a:xfrm>
                <a:off x="5617997" y="6180660"/>
                <a:ext cx="527035" cy="321756"/>
              </a:xfrm>
              <a:prstGeom prst="rect">
                <a:avLst/>
              </a:prstGeom>
            </p:spPr>
          </p:pic>
          <p:pic>
            <p:nvPicPr>
              <p:cNvPr id="1033" name="Picture 4" descr="Microsoft Azure Cloud Platform: What Works, What's Needed at Ignite | ITPro  Today: IT News, How-Tos, Trends, Case Studies, Career Tips, More">
                <a:extLst>
                  <a:ext uri="{FF2B5EF4-FFF2-40B4-BE49-F238E27FC236}">
                    <a16:creationId xmlns:a16="http://schemas.microsoft.com/office/drawing/2014/main" id="{DA6F10C4-E65D-D0D0-5E41-21DC998FEF88}"/>
                  </a:ext>
                </a:extLst>
              </p:cNvPr>
              <p:cNvPicPr>
                <a:picLocks noChangeAspect="1" noChangeArrowheads="1"/>
              </p:cNvPicPr>
              <p:nvPr/>
            </p:nvPicPr>
            <p:blipFill>
              <a:blip r:embed="rId30">
                <a:clrChange>
                  <a:clrFrom>
                    <a:srgbClr val="FFFFFF"/>
                  </a:clrFrom>
                  <a:clrTo>
                    <a:srgbClr val="FFFFFF">
                      <a:alpha val="0"/>
                    </a:srgbClr>
                  </a:clrTo>
                </a:clrChange>
                <a:alphaModFix amt="85000"/>
                <a:extLst>
                  <a:ext uri="{28A0092B-C50C-407E-A947-70E740481C1C}">
                    <a14:useLocalDpi xmlns:a14="http://schemas.microsoft.com/office/drawing/2010/main" val="0"/>
                  </a:ext>
                </a:extLst>
              </a:blip>
              <a:srcRect/>
              <a:stretch>
                <a:fillRect/>
              </a:stretch>
            </p:blipFill>
            <p:spPr bwMode="auto">
              <a:xfrm>
                <a:off x="5036759" y="6199217"/>
                <a:ext cx="527036" cy="27381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24992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E28112-1446-60B4-1D9B-EC2B3415780F}"/>
              </a:ext>
            </a:extLst>
          </p:cNvPr>
          <p:cNvSpPr txBox="1"/>
          <p:nvPr/>
        </p:nvSpPr>
        <p:spPr>
          <a:xfrm>
            <a:off x="256403" y="447033"/>
            <a:ext cx="6662057" cy="387798"/>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defPPr>
              <a:defRPr lang="en-US"/>
            </a:defPPr>
            <a:lvl1pPr fontAlgn="base">
              <a:lnSpc>
                <a:spcPct val="90000"/>
              </a:lnSpc>
              <a:spcBef>
                <a:spcPct val="0"/>
              </a:spcBef>
              <a:spcAft>
                <a:spcPct val="0"/>
              </a:spcAft>
              <a:buNone/>
              <a:defRPr sz="2800" b="1">
                <a:latin typeface="Calibri Light"/>
                <a:ea typeface="+mj-ea"/>
                <a:cs typeface="Calibri Light"/>
              </a:defRPr>
            </a:lvl1pPr>
            <a:lvl2pPr fontAlgn="base">
              <a:spcBef>
                <a:spcPct val="0"/>
              </a:spcBef>
              <a:spcAft>
                <a:spcPct val="0"/>
              </a:spcAft>
              <a:defRPr sz="2667">
                <a:solidFill>
                  <a:schemeClr val="accent1"/>
                </a:solidFill>
                <a:latin typeface="Arial" pitchFamily="34" charset="0"/>
                <a:ea typeface="STKaiti" pitchFamily="2" charset="-122"/>
                <a:cs typeface="Geneva" pitchFamily="34" charset="0"/>
              </a:defRPr>
            </a:lvl2pPr>
            <a:lvl3pPr fontAlgn="base">
              <a:spcBef>
                <a:spcPct val="0"/>
              </a:spcBef>
              <a:spcAft>
                <a:spcPct val="0"/>
              </a:spcAft>
              <a:defRPr sz="2667">
                <a:solidFill>
                  <a:schemeClr val="accent1"/>
                </a:solidFill>
                <a:latin typeface="Arial" pitchFamily="34" charset="0"/>
                <a:ea typeface="STKaiti" pitchFamily="2" charset="-122"/>
                <a:cs typeface="Geneva" pitchFamily="34" charset="0"/>
              </a:defRPr>
            </a:lvl3pPr>
            <a:lvl4pPr fontAlgn="base">
              <a:spcBef>
                <a:spcPct val="0"/>
              </a:spcBef>
              <a:spcAft>
                <a:spcPct val="0"/>
              </a:spcAft>
              <a:defRPr sz="2667">
                <a:solidFill>
                  <a:schemeClr val="accent1"/>
                </a:solidFill>
                <a:latin typeface="Arial" pitchFamily="34" charset="0"/>
                <a:ea typeface="STKaiti" pitchFamily="2" charset="-122"/>
                <a:cs typeface="Geneva" pitchFamily="34" charset="0"/>
              </a:defRPr>
            </a:lvl4pPr>
            <a:lvl5pPr fontAlgn="base">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a:lstStyle>
          <a:p>
            <a:r>
              <a:rPr lang="en-US" dirty="0"/>
              <a:t>QA Imperatives with Cloud Native systems</a:t>
            </a:r>
          </a:p>
        </p:txBody>
      </p:sp>
      <p:grpSp>
        <p:nvGrpSpPr>
          <p:cNvPr id="94" name="Group 93">
            <a:extLst>
              <a:ext uri="{FF2B5EF4-FFF2-40B4-BE49-F238E27FC236}">
                <a16:creationId xmlns:a16="http://schemas.microsoft.com/office/drawing/2014/main" id="{862AB6EB-C76C-791B-DE84-528204C60CCA}"/>
              </a:ext>
            </a:extLst>
          </p:cNvPr>
          <p:cNvGrpSpPr/>
          <p:nvPr/>
        </p:nvGrpSpPr>
        <p:grpSpPr>
          <a:xfrm>
            <a:off x="398123" y="2202274"/>
            <a:ext cx="11466090" cy="2875138"/>
            <a:chOff x="491444" y="2182177"/>
            <a:chExt cx="11466090" cy="2875138"/>
          </a:xfrm>
        </p:grpSpPr>
        <p:grpSp>
          <p:nvGrpSpPr>
            <p:cNvPr id="27" name="Group 26">
              <a:extLst>
                <a:ext uri="{FF2B5EF4-FFF2-40B4-BE49-F238E27FC236}">
                  <a16:creationId xmlns:a16="http://schemas.microsoft.com/office/drawing/2014/main" id="{13AD6D6B-4F4F-86DA-3588-44377AD7860E}"/>
                </a:ext>
              </a:extLst>
            </p:cNvPr>
            <p:cNvGrpSpPr/>
            <p:nvPr/>
          </p:nvGrpSpPr>
          <p:grpSpPr>
            <a:xfrm>
              <a:off x="491444" y="2182177"/>
              <a:ext cx="11049552" cy="2671531"/>
              <a:chOff x="-622934" y="2365353"/>
              <a:chExt cx="13369957" cy="3232552"/>
            </a:xfrm>
          </p:grpSpPr>
          <p:grpSp>
            <p:nvGrpSpPr>
              <p:cNvPr id="28" name="Group 27">
                <a:extLst>
                  <a:ext uri="{FF2B5EF4-FFF2-40B4-BE49-F238E27FC236}">
                    <a16:creationId xmlns:a16="http://schemas.microsoft.com/office/drawing/2014/main" id="{B576974E-9550-1E43-310D-10991C6B4047}"/>
                  </a:ext>
                </a:extLst>
              </p:cNvPr>
              <p:cNvGrpSpPr/>
              <p:nvPr/>
            </p:nvGrpSpPr>
            <p:grpSpPr>
              <a:xfrm flipH="1">
                <a:off x="6711893" y="2434788"/>
                <a:ext cx="1690952" cy="1035187"/>
                <a:chOff x="2670175" y="2517504"/>
                <a:chExt cx="1821960" cy="941078"/>
              </a:xfrm>
            </p:grpSpPr>
            <p:sp>
              <p:nvSpPr>
                <p:cNvPr id="82" name="Freeform: Shape 81">
                  <a:extLst>
                    <a:ext uri="{FF2B5EF4-FFF2-40B4-BE49-F238E27FC236}">
                      <a16:creationId xmlns:a16="http://schemas.microsoft.com/office/drawing/2014/main" id="{F8EA22C8-9453-DB41-0740-912EA468C37D}"/>
                    </a:ext>
                  </a:extLst>
                </p:cNvPr>
                <p:cNvSpPr/>
                <p:nvPr/>
              </p:nvSpPr>
              <p:spPr>
                <a:xfrm>
                  <a:off x="2670175" y="2517504"/>
                  <a:ext cx="892402" cy="941078"/>
                </a:xfrm>
                <a:custGeom>
                  <a:avLst/>
                  <a:gdLst>
                    <a:gd name="connsiteX0" fmla="*/ 0 w 892401"/>
                    <a:gd name="connsiteY0" fmla="*/ 0 h 941078"/>
                    <a:gd name="connsiteX1" fmla="*/ 0 w 892401"/>
                    <a:gd name="connsiteY1" fmla="*/ 702401 h 941078"/>
                    <a:gd name="connsiteX2" fmla="*/ 897107 w 892401"/>
                    <a:gd name="connsiteY2" fmla="*/ 946757 h 941078"/>
                    <a:gd name="connsiteX3" fmla="*/ 897107 w 892401"/>
                    <a:gd name="connsiteY3" fmla="*/ 561240 h 941078"/>
                  </a:gdLst>
                  <a:ahLst/>
                  <a:cxnLst>
                    <a:cxn ang="0">
                      <a:pos x="connsiteX0" y="connsiteY0"/>
                    </a:cxn>
                    <a:cxn ang="0">
                      <a:pos x="connsiteX1" y="connsiteY1"/>
                    </a:cxn>
                    <a:cxn ang="0">
                      <a:pos x="connsiteX2" y="connsiteY2"/>
                    </a:cxn>
                    <a:cxn ang="0">
                      <a:pos x="connsiteX3" y="connsiteY3"/>
                    </a:cxn>
                  </a:cxnLst>
                  <a:rect l="l" t="t" r="r" b="b"/>
                  <a:pathLst>
                    <a:path w="892401" h="941078">
                      <a:moveTo>
                        <a:pt x="0" y="0"/>
                      </a:moveTo>
                      <a:lnTo>
                        <a:pt x="0" y="702401"/>
                      </a:lnTo>
                      <a:lnTo>
                        <a:pt x="897107" y="946757"/>
                      </a:lnTo>
                      <a:lnTo>
                        <a:pt x="897107" y="561240"/>
                      </a:lnTo>
                      <a:close/>
                    </a:path>
                  </a:pathLst>
                </a:custGeom>
                <a:solidFill>
                  <a:srgbClr val="0070C0"/>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Freeform: Shape 82">
                  <a:extLst>
                    <a:ext uri="{FF2B5EF4-FFF2-40B4-BE49-F238E27FC236}">
                      <a16:creationId xmlns:a16="http://schemas.microsoft.com/office/drawing/2014/main" id="{8985001E-858B-8ECD-4DE5-BD22F9CC0F4A}"/>
                    </a:ext>
                  </a:extLst>
                </p:cNvPr>
                <p:cNvSpPr/>
                <p:nvPr/>
              </p:nvSpPr>
              <p:spPr>
                <a:xfrm>
                  <a:off x="3567282" y="3077770"/>
                  <a:ext cx="924853" cy="373186"/>
                </a:xfrm>
                <a:custGeom>
                  <a:avLst/>
                  <a:gdLst>
                    <a:gd name="connsiteX0" fmla="*/ 0 w 924852"/>
                    <a:gd name="connsiteY0" fmla="*/ 0 h 373186"/>
                    <a:gd name="connsiteX1" fmla="*/ 935399 w 924852"/>
                    <a:gd name="connsiteY1" fmla="*/ 0 h 373186"/>
                    <a:gd name="connsiteX2" fmla="*/ 935399 w 924852"/>
                    <a:gd name="connsiteY2" fmla="*/ 386491 h 373186"/>
                    <a:gd name="connsiteX3" fmla="*/ 0 w 924852"/>
                    <a:gd name="connsiteY3" fmla="*/ 386491 h 373186"/>
                  </a:gdLst>
                  <a:ahLst/>
                  <a:cxnLst>
                    <a:cxn ang="0">
                      <a:pos x="connsiteX0" y="connsiteY0"/>
                    </a:cxn>
                    <a:cxn ang="0">
                      <a:pos x="connsiteX1" y="connsiteY1"/>
                    </a:cxn>
                    <a:cxn ang="0">
                      <a:pos x="connsiteX2" y="connsiteY2"/>
                    </a:cxn>
                    <a:cxn ang="0">
                      <a:pos x="connsiteX3" y="connsiteY3"/>
                    </a:cxn>
                  </a:cxnLst>
                  <a:rect l="l" t="t" r="r" b="b"/>
                  <a:pathLst>
                    <a:path w="924852" h="373186">
                      <a:moveTo>
                        <a:pt x="0" y="0"/>
                      </a:moveTo>
                      <a:lnTo>
                        <a:pt x="935399" y="0"/>
                      </a:lnTo>
                      <a:lnTo>
                        <a:pt x="935399" y="386491"/>
                      </a:lnTo>
                      <a:lnTo>
                        <a:pt x="0" y="386491"/>
                      </a:lnTo>
                      <a:close/>
                    </a:path>
                  </a:pathLst>
                </a:custGeom>
                <a:solidFill>
                  <a:srgbClr val="0083E6"/>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9" name="Group 28">
                <a:extLst>
                  <a:ext uri="{FF2B5EF4-FFF2-40B4-BE49-F238E27FC236}">
                    <a16:creationId xmlns:a16="http://schemas.microsoft.com/office/drawing/2014/main" id="{045342ED-92C6-C5EF-0A87-BD6FC424B51B}"/>
                  </a:ext>
                </a:extLst>
              </p:cNvPr>
              <p:cNvGrpSpPr/>
              <p:nvPr/>
            </p:nvGrpSpPr>
            <p:grpSpPr>
              <a:xfrm flipH="1">
                <a:off x="7061235" y="3645680"/>
                <a:ext cx="1690952" cy="749617"/>
                <a:chOff x="2670175" y="3418505"/>
                <a:chExt cx="1821960" cy="681470"/>
              </a:xfrm>
            </p:grpSpPr>
            <p:sp>
              <p:nvSpPr>
                <p:cNvPr id="80" name="Freeform: Shape 79">
                  <a:extLst>
                    <a:ext uri="{FF2B5EF4-FFF2-40B4-BE49-F238E27FC236}">
                      <a16:creationId xmlns:a16="http://schemas.microsoft.com/office/drawing/2014/main" id="{8AD423DA-836A-DE50-C991-43510530D657}"/>
                    </a:ext>
                  </a:extLst>
                </p:cNvPr>
                <p:cNvSpPr/>
                <p:nvPr/>
              </p:nvSpPr>
              <p:spPr>
                <a:xfrm>
                  <a:off x="2670175" y="3418505"/>
                  <a:ext cx="892402" cy="681470"/>
                </a:xfrm>
                <a:custGeom>
                  <a:avLst/>
                  <a:gdLst>
                    <a:gd name="connsiteX0" fmla="*/ 0 w 892401"/>
                    <a:gd name="connsiteY0" fmla="*/ 0 h 681470"/>
                    <a:gd name="connsiteX1" fmla="*/ 0 w 892401"/>
                    <a:gd name="connsiteY1" fmla="*/ 694775 h 681470"/>
                    <a:gd name="connsiteX2" fmla="*/ 897107 w 892401"/>
                    <a:gd name="connsiteY2" fmla="*/ 542094 h 681470"/>
                    <a:gd name="connsiteX3" fmla="*/ 897107 w 892401"/>
                    <a:gd name="connsiteY3" fmla="*/ 152682 h 681470"/>
                  </a:gdLst>
                  <a:ahLst/>
                  <a:cxnLst>
                    <a:cxn ang="0">
                      <a:pos x="connsiteX0" y="connsiteY0"/>
                    </a:cxn>
                    <a:cxn ang="0">
                      <a:pos x="connsiteX1" y="connsiteY1"/>
                    </a:cxn>
                    <a:cxn ang="0">
                      <a:pos x="connsiteX2" y="connsiteY2"/>
                    </a:cxn>
                    <a:cxn ang="0">
                      <a:pos x="connsiteX3" y="connsiteY3"/>
                    </a:cxn>
                  </a:cxnLst>
                  <a:rect l="l" t="t" r="r" b="b"/>
                  <a:pathLst>
                    <a:path w="892401" h="681470">
                      <a:moveTo>
                        <a:pt x="0" y="0"/>
                      </a:moveTo>
                      <a:lnTo>
                        <a:pt x="0" y="694775"/>
                      </a:lnTo>
                      <a:lnTo>
                        <a:pt x="897107" y="542094"/>
                      </a:lnTo>
                      <a:lnTo>
                        <a:pt x="897107" y="152682"/>
                      </a:lnTo>
                      <a:close/>
                    </a:path>
                  </a:pathLst>
                </a:custGeom>
                <a:solidFill>
                  <a:srgbClr val="0070C0"/>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4BFC24F6-35E6-0CC7-4E06-61EF47D49108}"/>
                    </a:ext>
                  </a:extLst>
                </p:cNvPr>
                <p:cNvSpPr/>
                <p:nvPr/>
              </p:nvSpPr>
              <p:spPr>
                <a:xfrm>
                  <a:off x="3567282" y="3572647"/>
                  <a:ext cx="924853" cy="373186"/>
                </a:xfrm>
                <a:custGeom>
                  <a:avLst/>
                  <a:gdLst>
                    <a:gd name="connsiteX0" fmla="*/ 0 w 924852"/>
                    <a:gd name="connsiteY0" fmla="*/ 0 h 373186"/>
                    <a:gd name="connsiteX1" fmla="*/ 935399 w 924852"/>
                    <a:gd name="connsiteY1" fmla="*/ 0 h 373186"/>
                    <a:gd name="connsiteX2" fmla="*/ 935399 w 924852"/>
                    <a:gd name="connsiteY2" fmla="*/ 386491 h 373186"/>
                    <a:gd name="connsiteX3" fmla="*/ 0 w 924852"/>
                    <a:gd name="connsiteY3" fmla="*/ 386491 h 373186"/>
                  </a:gdLst>
                  <a:ahLst/>
                  <a:cxnLst>
                    <a:cxn ang="0">
                      <a:pos x="connsiteX0" y="connsiteY0"/>
                    </a:cxn>
                    <a:cxn ang="0">
                      <a:pos x="connsiteX1" y="connsiteY1"/>
                    </a:cxn>
                    <a:cxn ang="0">
                      <a:pos x="connsiteX2" y="connsiteY2"/>
                    </a:cxn>
                    <a:cxn ang="0">
                      <a:pos x="connsiteX3" y="connsiteY3"/>
                    </a:cxn>
                  </a:cxnLst>
                  <a:rect l="l" t="t" r="r" b="b"/>
                  <a:pathLst>
                    <a:path w="924852" h="373186">
                      <a:moveTo>
                        <a:pt x="0" y="0"/>
                      </a:moveTo>
                      <a:lnTo>
                        <a:pt x="935399" y="0"/>
                      </a:lnTo>
                      <a:lnTo>
                        <a:pt x="935399" y="386491"/>
                      </a:lnTo>
                      <a:lnTo>
                        <a:pt x="0" y="386491"/>
                      </a:lnTo>
                      <a:close/>
                    </a:path>
                  </a:pathLst>
                </a:custGeom>
                <a:solidFill>
                  <a:srgbClr val="0083E6"/>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0" name="Group 29">
                <a:extLst>
                  <a:ext uri="{FF2B5EF4-FFF2-40B4-BE49-F238E27FC236}">
                    <a16:creationId xmlns:a16="http://schemas.microsoft.com/office/drawing/2014/main" id="{61DC95A5-745C-C282-4853-3A7E2E9D3B5F}"/>
                  </a:ext>
                </a:extLst>
              </p:cNvPr>
              <p:cNvGrpSpPr/>
              <p:nvPr/>
            </p:nvGrpSpPr>
            <p:grpSpPr>
              <a:xfrm flipH="1">
                <a:off x="6682992" y="4572175"/>
                <a:ext cx="1690952" cy="1025730"/>
                <a:chOff x="2670175" y="4067525"/>
                <a:chExt cx="1821960" cy="932482"/>
              </a:xfrm>
            </p:grpSpPr>
            <p:sp>
              <p:nvSpPr>
                <p:cNvPr id="78" name="Freeform: Shape 77">
                  <a:extLst>
                    <a:ext uri="{FF2B5EF4-FFF2-40B4-BE49-F238E27FC236}">
                      <a16:creationId xmlns:a16="http://schemas.microsoft.com/office/drawing/2014/main" id="{B5563FC2-2B31-3EB9-4E80-5F8DFDF0224D}"/>
                    </a:ext>
                  </a:extLst>
                </p:cNvPr>
                <p:cNvSpPr/>
                <p:nvPr/>
              </p:nvSpPr>
              <p:spPr>
                <a:xfrm>
                  <a:off x="2670175" y="4075153"/>
                  <a:ext cx="892402" cy="924854"/>
                </a:xfrm>
                <a:custGeom>
                  <a:avLst/>
                  <a:gdLst>
                    <a:gd name="connsiteX0" fmla="*/ 0 w 892401"/>
                    <a:gd name="connsiteY0" fmla="*/ 248088 h 924852"/>
                    <a:gd name="connsiteX1" fmla="*/ 0 w 892401"/>
                    <a:gd name="connsiteY1" fmla="*/ 939131 h 924852"/>
                    <a:gd name="connsiteX2" fmla="*/ 897107 w 892401"/>
                    <a:gd name="connsiteY2" fmla="*/ 374160 h 924852"/>
                    <a:gd name="connsiteX3" fmla="*/ 897107 w 892401"/>
                    <a:gd name="connsiteY3" fmla="*/ 0 h 924852"/>
                  </a:gdLst>
                  <a:ahLst/>
                  <a:cxnLst>
                    <a:cxn ang="0">
                      <a:pos x="connsiteX0" y="connsiteY0"/>
                    </a:cxn>
                    <a:cxn ang="0">
                      <a:pos x="connsiteX1" y="connsiteY1"/>
                    </a:cxn>
                    <a:cxn ang="0">
                      <a:pos x="connsiteX2" y="connsiteY2"/>
                    </a:cxn>
                    <a:cxn ang="0">
                      <a:pos x="connsiteX3" y="connsiteY3"/>
                    </a:cxn>
                  </a:cxnLst>
                  <a:rect l="l" t="t" r="r" b="b"/>
                  <a:pathLst>
                    <a:path w="892401" h="924852">
                      <a:moveTo>
                        <a:pt x="0" y="248088"/>
                      </a:moveTo>
                      <a:lnTo>
                        <a:pt x="0" y="939131"/>
                      </a:lnTo>
                      <a:lnTo>
                        <a:pt x="897107" y="374160"/>
                      </a:lnTo>
                      <a:lnTo>
                        <a:pt x="897107" y="0"/>
                      </a:lnTo>
                      <a:close/>
                    </a:path>
                  </a:pathLst>
                </a:custGeom>
                <a:solidFill>
                  <a:srgbClr val="0070C0"/>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Shape 78">
                  <a:extLst>
                    <a:ext uri="{FF2B5EF4-FFF2-40B4-BE49-F238E27FC236}">
                      <a16:creationId xmlns:a16="http://schemas.microsoft.com/office/drawing/2014/main" id="{B62C21FC-DD38-A18B-473E-10B8AAA29A6E}"/>
                    </a:ext>
                  </a:extLst>
                </p:cNvPr>
                <p:cNvSpPr/>
                <p:nvPr/>
              </p:nvSpPr>
              <p:spPr>
                <a:xfrm>
                  <a:off x="3567282" y="4067525"/>
                  <a:ext cx="924853" cy="373186"/>
                </a:xfrm>
                <a:custGeom>
                  <a:avLst/>
                  <a:gdLst>
                    <a:gd name="connsiteX0" fmla="*/ 0 w 924852"/>
                    <a:gd name="connsiteY0" fmla="*/ 0 h 373186"/>
                    <a:gd name="connsiteX1" fmla="*/ 935399 w 924852"/>
                    <a:gd name="connsiteY1" fmla="*/ 0 h 373186"/>
                    <a:gd name="connsiteX2" fmla="*/ 935399 w 924852"/>
                    <a:gd name="connsiteY2" fmla="*/ 386491 h 373186"/>
                    <a:gd name="connsiteX3" fmla="*/ 0 w 924852"/>
                    <a:gd name="connsiteY3" fmla="*/ 386491 h 373186"/>
                  </a:gdLst>
                  <a:ahLst/>
                  <a:cxnLst>
                    <a:cxn ang="0">
                      <a:pos x="connsiteX0" y="connsiteY0"/>
                    </a:cxn>
                    <a:cxn ang="0">
                      <a:pos x="connsiteX1" y="connsiteY1"/>
                    </a:cxn>
                    <a:cxn ang="0">
                      <a:pos x="connsiteX2" y="connsiteY2"/>
                    </a:cxn>
                    <a:cxn ang="0">
                      <a:pos x="connsiteX3" y="connsiteY3"/>
                    </a:cxn>
                  </a:cxnLst>
                  <a:rect l="l" t="t" r="r" b="b"/>
                  <a:pathLst>
                    <a:path w="924852" h="373186">
                      <a:moveTo>
                        <a:pt x="0" y="0"/>
                      </a:moveTo>
                      <a:lnTo>
                        <a:pt x="935399" y="0"/>
                      </a:lnTo>
                      <a:lnTo>
                        <a:pt x="935399" y="386491"/>
                      </a:lnTo>
                      <a:lnTo>
                        <a:pt x="0" y="386491"/>
                      </a:lnTo>
                      <a:close/>
                    </a:path>
                  </a:pathLst>
                </a:custGeom>
                <a:solidFill>
                  <a:srgbClr val="0083E6"/>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1" name="Group 30">
                <a:extLst>
                  <a:ext uri="{FF2B5EF4-FFF2-40B4-BE49-F238E27FC236}">
                    <a16:creationId xmlns:a16="http://schemas.microsoft.com/office/drawing/2014/main" id="{2F145887-81A8-87EB-ED1D-CAF92994E5BB}"/>
                  </a:ext>
                </a:extLst>
              </p:cNvPr>
              <p:cNvGrpSpPr/>
              <p:nvPr/>
            </p:nvGrpSpPr>
            <p:grpSpPr>
              <a:xfrm>
                <a:off x="3929832" y="2365353"/>
                <a:ext cx="1615030" cy="1035186"/>
                <a:chOff x="2670175" y="2517504"/>
                <a:chExt cx="1821960" cy="941078"/>
              </a:xfrm>
            </p:grpSpPr>
            <p:sp>
              <p:nvSpPr>
                <p:cNvPr id="76" name="Freeform: Shape 75">
                  <a:extLst>
                    <a:ext uri="{FF2B5EF4-FFF2-40B4-BE49-F238E27FC236}">
                      <a16:creationId xmlns:a16="http://schemas.microsoft.com/office/drawing/2014/main" id="{BCEDC952-5242-F555-E520-860AD6F66C08}"/>
                    </a:ext>
                  </a:extLst>
                </p:cNvPr>
                <p:cNvSpPr/>
                <p:nvPr/>
              </p:nvSpPr>
              <p:spPr>
                <a:xfrm>
                  <a:off x="2670175" y="2517504"/>
                  <a:ext cx="892402" cy="941078"/>
                </a:xfrm>
                <a:custGeom>
                  <a:avLst/>
                  <a:gdLst>
                    <a:gd name="connsiteX0" fmla="*/ 0 w 892401"/>
                    <a:gd name="connsiteY0" fmla="*/ 0 h 941078"/>
                    <a:gd name="connsiteX1" fmla="*/ 0 w 892401"/>
                    <a:gd name="connsiteY1" fmla="*/ 702401 h 941078"/>
                    <a:gd name="connsiteX2" fmla="*/ 897107 w 892401"/>
                    <a:gd name="connsiteY2" fmla="*/ 946757 h 941078"/>
                    <a:gd name="connsiteX3" fmla="*/ 897107 w 892401"/>
                    <a:gd name="connsiteY3" fmla="*/ 561240 h 941078"/>
                  </a:gdLst>
                  <a:ahLst/>
                  <a:cxnLst>
                    <a:cxn ang="0">
                      <a:pos x="connsiteX0" y="connsiteY0"/>
                    </a:cxn>
                    <a:cxn ang="0">
                      <a:pos x="connsiteX1" y="connsiteY1"/>
                    </a:cxn>
                    <a:cxn ang="0">
                      <a:pos x="connsiteX2" y="connsiteY2"/>
                    </a:cxn>
                    <a:cxn ang="0">
                      <a:pos x="connsiteX3" y="connsiteY3"/>
                    </a:cxn>
                  </a:cxnLst>
                  <a:rect l="l" t="t" r="r" b="b"/>
                  <a:pathLst>
                    <a:path w="892401" h="941078">
                      <a:moveTo>
                        <a:pt x="0" y="0"/>
                      </a:moveTo>
                      <a:lnTo>
                        <a:pt x="0" y="702401"/>
                      </a:lnTo>
                      <a:lnTo>
                        <a:pt x="897107" y="946757"/>
                      </a:lnTo>
                      <a:lnTo>
                        <a:pt x="897107" y="561240"/>
                      </a:lnTo>
                      <a:close/>
                    </a:path>
                  </a:pathLst>
                </a:custGeom>
                <a:solidFill>
                  <a:srgbClr val="0070C0"/>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Shape 76">
                  <a:extLst>
                    <a:ext uri="{FF2B5EF4-FFF2-40B4-BE49-F238E27FC236}">
                      <a16:creationId xmlns:a16="http://schemas.microsoft.com/office/drawing/2014/main" id="{5A1E70A5-3CD4-8191-17ED-0F93F94C136A}"/>
                    </a:ext>
                  </a:extLst>
                </p:cNvPr>
                <p:cNvSpPr/>
                <p:nvPr/>
              </p:nvSpPr>
              <p:spPr>
                <a:xfrm>
                  <a:off x="3567282" y="3077770"/>
                  <a:ext cx="924853" cy="373186"/>
                </a:xfrm>
                <a:custGeom>
                  <a:avLst/>
                  <a:gdLst>
                    <a:gd name="connsiteX0" fmla="*/ 0 w 924852"/>
                    <a:gd name="connsiteY0" fmla="*/ 0 h 373186"/>
                    <a:gd name="connsiteX1" fmla="*/ 935399 w 924852"/>
                    <a:gd name="connsiteY1" fmla="*/ 0 h 373186"/>
                    <a:gd name="connsiteX2" fmla="*/ 935399 w 924852"/>
                    <a:gd name="connsiteY2" fmla="*/ 386491 h 373186"/>
                    <a:gd name="connsiteX3" fmla="*/ 0 w 924852"/>
                    <a:gd name="connsiteY3" fmla="*/ 386491 h 373186"/>
                  </a:gdLst>
                  <a:ahLst/>
                  <a:cxnLst>
                    <a:cxn ang="0">
                      <a:pos x="connsiteX0" y="connsiteY0"/>
                    </a:cxn>
                    <a:cxn ang="0">
                      <a:pos x="connsiteX1" y="connsiteY1"/>
                    </a:cxn>
                    <a:cxn ang="0">
                      <a:pos x="connsiteX2" y="connsiteY2"/>
                    </a:cxn>
                    <a:cxn ang="0">
                      <a:pos x="connsiteX3" y="connsiteY3"/>
                    </a:cxn>
                  </a:cxnLst>
                  <a:rect l="l" t="t" r="r" b="b"/>
                  <a:pathLst>
                    <a:path w="924852" h="373186">
                      <a:moveTo>
                        <a:pt x="0" y="0"/>
                      </a:moveTo>
                      <a:lnTo>
                        <a:pt x="935399" y="0"/>
                      </a:lnTo>
                      <a:lnTo>
                        <a:pt x="935399" y="386491"/>
                      </a:lnTo>
                      <a:lnTo>
                        <a:pt x="0" y="386491"/>
                      </a:lnTo>
                      <a:close/>
                    </a:path>
                  </a:pathLst>
                </a:custGeom>
                <a:solidFill>
                  <a:srgbClr val="0083E6"/>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2" name="Group 31">
                <a:extLst>
                  <a:ext uri="{FF2B5EF4-FFF2-40B4-BE49-F238E27FC236}">
                    <a16:creationId xmlns:a16="http://schemas.microsoft.com/office/drawing/2014/main" id="{C535269B-3CBD-2202-7C83-CDE42300AF2E}"/>
                  </a:ext>
                </a:extLst>
              </p:cNvPr>
              <p:cNvGrpSpPr/>
              <p:nvPr/>
            </p:nvGrpSpPr>
            <p:grpSpPr>
              <a:xfrm>
                <a:off x="3689770" y="3576244"/>
                <a:ext cx="1505753" cy="749617"/>
                <a:chOff x="2670175" y="3418505"/>
                <a:chExt cx="1821960" cy="681470"/>
              </a:xfrm>
            </p:grpSpPr>
            <p:sp>
              <p:nvSpPr>
                <p:cNvPr id="74" name="Freeform: Shape 73">
                  <a:extLst>
                    <a:ext uri="{FF2B5EF4-FFF2-40B4-BE49-F238E27FC236}">
                      <a16:creationId xmlns:a16="http://schemas.microsoft.com/office/drawing/2014/main" id="{35103070-055C-EB8B-3988-27FE9F7A38D1}"/>
                    </a:ext>
                  </a:extLst>
                </p:cNvPr>
                <p:cNvSpPr/>
                <p:nvPr/>
              </p:nvSpPr>
              <p:spPr>
                <a:xfrm>
                  <a:off x="2670175" y="3418505"/>
                  <a:ext cx="892402" cy="681470"/>
                </a:xfrm>
                <a:custGeom>
                  <a:avLst/>
                  <a:gdLst>
                    <a:gd name="connsiteX0" fmla="*/ 0 w 892401"/>
                    <a:gd name="connsiteY0" fmla="*/ 0 h 681470"/>
                    <a:gd name="connsiteX1" fmla="*/ 0 w 892401"/>
                    <a:gd name="connsiteY1" fmla="*/ 694775 h 681470"/>
                    <a:gd name="connsiteX2" fmla="*/ 897107 w 892401"/>
                    <a:gd name="connsiteY2" fmla="*/ 542094 h 681470"/>
                    <a:gd name="connsiteX3" fmla="*/ 897107 w 892401"/>
                    <a:gd name="connsiteY3" fmla="*/ 152682 h 681470"/>
                  </a:gdLst>
                  <a:ahLst/>
                  <a:cxnLst>
                    <a:cxn ang="0">
                      <a:pos x="connsiteX0" y="connsiteY0"/>
                    </a:cxn>
                    <a:cxn ang="0">
                      <a:pos x="connsiteX1" y="connsiteY1"/>
                    </a:cxn>
                    <a:cxn ang="0">
                      <a:pos x="connsiteX2" y="connsiteY2"/>
                    </a:cxn>
                    <a:cxn ang="0">
                      <a:pos x="connsiteX3" y="connsiteY3"/>
                    </a:cxn>
                  </a:cxnLst>
                  <a:rect l="l" t="t" r="r" b="b"/>
                  <a:pathLst>
                    <a:path w="892401" h="681470">
                      <a:moveTo>
                        <a:pt x="0" y="0"/>
                      </a:moveTo>
                      <a:lnTo>
                        <a:pt x="0" y="694775"/>
                      </a:lnTo>
                      <a:lnTo>
                        <a:pt x="897107" y="542094"/>
                      </a:lnTo>
                      <a:lnTo>
                        <a:pt x="897107" y="152682"/>
                      </a:lnTo>
                      <a:close/>
                    </a:path>
                  </a:pathLst>
                </a:custGeom>
                <a:solidFill>
                  <a:srgbClr val="0070C0"/>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1195A6A9-9003-BC72-CB22-FC01CCF4597B}"/>
                    </a:ext>
                  </a:extLst>
                </p:cNvPr>
                <p:cNvSpPr/>
                <p:nvPr/>
              </p:nvSpPr>
              <p:spPr>
                <a:xfrm>
                  <a:off x="3567282" y="3572647"/>
                  <a:ext cx="924853" cy="373186"/>
                </a:xfrm>
                <a:custGeom>
                  <a:avLst/>
                  <a:gdLst>
                    <a:gd name="connsiteX0" fmla="*/ 0 w 924852"/>
                    <a:gd name="connsiteY0" fmla="*/ 0 h 373186"/>
                    <a:gd name="connsiteX1" fmla="*/ 935399 w 924852"/>
                    <a:gd name="connsiteY1" fmla="*/ 0 h 373186"/>
                    <a:gd name="connsiteX2" fmla="*/ 935399 w 924852"/>
                    <a:gd name="connsiteY2" fmla="*/ 386491 h 373186"/>
                    <a:gd name="connsiteX3" fmla="*/ 0 w 924852"/>
                    <a:gd name="connsiteY3" fmla="*/ 386491 h 373186"/>
                  </a:gdLst>
                  <a:ahLst/>
                  <a:cxnLst>
                    <a:cxn ang="0">
                      <a:pos x="connsiteX0" y="connsiteY0"/>
                    </a:cxn>
                    <a:cxn ang="0">
                      <a:pos x="connsiteX1" y="connsiteY1"/>
                    </a:cxn>
                    <a:cxn ang="0">
                      <a:pos x="connsiteX2" y="connsiteY2"/>
                    </a:cxn>
                    <a:cxn ang="0">
                      <a:pos x="connsiteX3" y="connsiteY3"/>
                    </a:cxn>
                  </a:cxnLst>
                  <a:rect l="l" t="t" r="r" b="b"/>
                  <a:pathLst>
                    <a:path w="924852" h="373186">
                      <a:moveTo>
                        <a:pt x="0" y="0"/>
                      </a:moveTo>
                      <a:lnTo>
                        <a:pt x="935399" y="0"/>
                      </a:lnTo>
                      <a:lnTo>
                        <a:pt x="935399" y="386491"/>
                      </a:lnTo>
                      <a:lnTo>
                        <a:pt x="0" y="386491"/>
                      </a:lnTo>
                      <a:close/>
                    </a:path>
                  </a:pathLst>
                </a:custGeom>
                <a:solidFill>
                  <a:srgbClr val="0083E6"/>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3" name="Group 32">
                <a:extLst>
                  <a:ext uri="{FF2B5EF4-FFF2-40B4-BE49-F238E27FC236}">
                    <a16:creationId xmlns:a16="http://schemas.microsoft.com/office/drawing/2014/main" id="{20A9E8C4-5ABA-66FB-B30A-BFAC38569901}"/>
                  </a:ext>
                </a:extLst>
              </p:cNvPr>
              <p:cNvGrpSpPr/>
              <p:nvPr/>
            </p:nvGrpSpPr>
            <p:grpSpPr>
              <a:xfrm>
                <a:off x="3958733" y="4502741"/>
                <a:ext cx="1615030" cy="1025728"/>
                <a:chOff x="2670175" y="4067525"/>
                <a:chExt cx="1821960" cy="932479"/>
              </a:xfrm>
            </p:grpSpPr>
            <p:sp>
              <p:nvSpPr>
                <p:cNvPr id="72" name="Freeform: Shape 71">
                  <a:extLst>
                    <a:ext uri="{FF2B5EF4-FFF2-40B4-BE49-F238E27FC236}">
                      <a16:creationId xmlns:a16="http://schemas.microsoft.com/office/drawing/2014/main" id="{037D7FE8-0C5C-C990-AE7C-37D0AA1515BF}"/>
                    </a:ext>
                  </a:extLst>
                </p:cNvPr>
                <p:cNvSpPr/>
                <p:nvPr/>
              </p:nvSpPr>
              <p:spPr>
                <a:xfrm>
                  <a:off x="2670175" y="4075151"/>
                  <a:ext cx="892402" cy="924853"/>
                </a:xfrm>
                <a:custGeom>
                  <a:avLst/>
                  <a:gdLst>
                    <a:gd name="connsiteX0" fmla="*/ 0 w 892401"/>
                    <a:gd name="connsiteY0" fmla="*/ 248088 h 924852"/>
                    <a:gd name="connsiteX1" fmla="*/ 0 w 892401"/>
                    <a:gd name="connsiteY1" fmla="*/ 939131 h 924852"/>
                    <a:gd name="connsiteX2" fmla="*/ 897107 w 892401"/>
                    <a:gd name="connsiteY2" fmla="*/ 374160 h 924852"/>
                    <a:gd name="connsiteX3" fmla="*/ 897107 w 892401"/>
                    <a:gd name="connsiteY3" fmla="*/ 0 h 924852"/>
                  </a:gdLst>
                  <a:ahLst/>
                  <a:cxnLst>
                    <a:cxn ang="0">
                      <a:pos x="connsiteX0" y="connsiteY0"/>
                    </a:cxn>
                    <a:cxn ang="0">
                      <a:pos x="connsiteX1" y="connsiteY1"/>
                    </a:cxn>
                    <a:cxn ang="0">
                      <a:pos x="connsiteX2" y="connsiteY2"/>
                    </a:cxn>
                    <a:cxn ang="0">
                      <a:pos x="connsiteX3" y="connsiteY3"/>
                    </a:cxn>
                  </a:cxnLst>
                  <a:rect l="l" t="t" r="r" b="b"/>
                  <a:pathLst>
                    <a:path w="892401" h="924852">
                      <a:moveTo>
                        <a:pt x="0" y="248088"/>
                      </a:moveTo>
                      <a:lnTo>
                        <a:pt x="0" y="939131"/>
                      </a:lnTo>
                      <a:lnTo>
                        <a:pt x="897107" y="374160"/>
                      </a:lnTo>
                      <a:lnTo>
                        <a:pt x="897107" y="0"/>
                      </a:lnTo>
                      <a:close/>
                    </a:path>
                  </a:pathLst>
                </a:custGeom>
                <a:solidFill>
                  <a:srgbClr val="0070C0"/>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Freeform: Shape 72">
                  <a:extLst>
                    <a:ext uri="{FF2B5EF4-FFF2-40B4-BE49-F238E27FC236}">
                      <a16:creationId xmlns:a16="http://schemas.microsoft.com/office/drawing/2014/main" id="{92615F8D-C4AF-EE2E-DE47-97A8F1F0E6F6}"/>
                    </a:ext>
                  </a:extLst>
                </p:cNvPr>
                <p:cNvSpPr/>
                <p:nvPr/>
              </p:nvSpPr>
              <p:spPr>
                <a:xfrm>
                  <a:off x="3567282" y="4067525"/>
                  <a:ext cx="924853" cy="373186"/>
                </a:xfrm>
                <a:custGeom>
                  <a:avLst/>
                  <a:gdLst>
                    <a:gd name="connsiteX0" fmla="*/ 0 w 924852"/>
                    <a:gd name="connsiteY0" fmla="*/ 0 h 373186"/>
                    <a:gd name="connsiteX1" fmla="*/ 935399 w 924852"/>
                    <a:gd name="connsiteY1" fmla="*/ 0 h 373186"/>
                    <a:gd name="connsiteX2" fmla="*/ 935399 w 924852"/>
                    <a:gd name="connsiteY2" fmla="*/ 386491 h 373186"/>
                    <a:gd name="connsiteX3" fmla="*/ 0 w 924852"/>
                    <a:gd name="connsiteY3" fmla="*/ 386491 h 373186"/>
                  </a:gdLst>
                  <a:ahLst/>
                  <a:cxnLst>
                    <a:cxn ang="0">
                      <a:pos x="connsiteX0" y="connsiteY0"/>
                    </a:cxn>
                    <a:cxn ang="0">
                      <a:pos x="connsiteX1" y="connsiteY1"/>
                    </a:cxn>
                    <a:cxn ang="0">
                      <a:pos x="connsiteX2" y="connsiteY2"/>
                    </a:cxn>
                    <a:cxn ang="0">
                      <a:pos x="connsiteX3" y="connsiteY3"/>
                    </a:cxn>
                  </a:cxnLst>
                  <a:rect l="l" t="t" r="r" b="b"/>
                  <a:pathLst>
                    <a:path w="924852" h="373186">
                      <a:moveTo>
                        <a:pt x="0" y="0"/>
                      </a:moveTo>
                      <a:lnTo>
                        <a:pt x="935399" y="0"/>
                      </a:lnTo>
                      <a:lnTo>
                        <a:pt x="935399" y="386491"/>
                      </a:lnTo>
                      <a:lnTo>
                        <a:pt x="0" y="386491"/>
                      </a:lnTo>
                      <a:close/>
                    </a:path>
                  </a:pathLst>
                </a:custGeom>
                <a:solidFill>
                  <a:srgbClr val="0082E5"/>
                </a:solidFill>
                <a:ln w="16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4" name="Oval 33">
                <a:extLst>
                  <a:ext uri="{FF2B5EF4-FFF2-40B4-BE49-F238E27FC236}">
                    <a16:creationId xmlns:a16="http://schemas.microsoft.com/office/drawing/2014/main" id="{0F59E906-324F-21E7-F4E6-FCA5F69EBFCE}"/>
                  </a:ext>
                </a:extLst>
              </p:cNvPr>
              <p:cNvSpPr/>
              <p:nvPr/>
            </p:nvSpPr>
            <p:spPr>
              <a:xfrm>
                <a:off x="4996821" y="2713779"/>
                <a:ext cx="2411109" cy="2411109"/>
              </a:xfrm>
              <a:prstGeom prst="ellipse">
                <a:avLst/>
              </a:prstGeom>
              <a:solidFill>
                <a:schemeClr val="bg1"/>
              </a:solidFill>
              <a:ln w="9525" cap="flat">
                <a:noFill/>
                <a:prstDash val="solid"/>
                <a:miter/>
              </a:ln>
              <a:effectLst>
                <a:outerShdw blurRad="149987" dist="177800" dir="8400000" algn="ctr">
                  <a:srgbClr val="000000">
                    <a:alpha val="21000"/>
                  </a:srgbClr>
                </a:outerShdw>
              </a:effectLst>
              <a:scene3d>
                <a:camera prst="orthographicFront">
                  <a:rot lat="0" lon="0" rev="0"/>
                </a:camera>
                <a:lightRig rig="contrasting" dir="t">
                  <a:rot lat="0" lon="0" rev="1500000"/>
                </a:lightRig>
              </a:scene3d>
              <a:sp3d prstMaterial="meta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itchFamily="34" charset="0"/>
                  <a:ea typeface="ヒラギノ角ゴ Pro W3" pitchFamily="124" charset="-128"/>
                  <a:cs typeface="+mn-cs"/>
                </a:endParaRPr>
              </a:p>
            </p:txBody>
          </p:sp>
          <p:grpSp>
            <p:nvGrpSpPr>
              <p:cNvPr id="35" name="Group 34">
                <a:extLst>
                  <a:ext uri="{FF2B5EF4-FFF2-40B4-BE49-F238E27FC236}">
                    <a16:creationId xmlns:a16="http://schemas.microsoft.com/office/drawing/2014/main" id="{6EE85D84-5578-C0B6-5917-E25A7F4C1A66}"/>
                  </a:ext>
                </a:extLst>
              </p:cNvPr>
              <p:cNvGrpSpPr/>
              <p:nvPr/>
            </p:nvGrpSpPr>
            <p:grpSpPr>
              <a:xfrm>
                <a:off x="5014707" y="2783382"/>
                <a:ext cx="2397335" cy="2292458"/>
                <a:chOff x="3919538" y="1377950"/>
                <a:chExt cx="4354513" cy="4164013"/>
              </a:xfrm>
            </p:grpSpPr>
            <p:sp>
              <p:nvSpPr>
                <p:cNvPr id="66" name="Freeform 5">
                  <a:extLst>
                    <a:ext uri="{FF2B5EF4-FFF2-40B4-BE49-F238E27FC236}">
                      <a16:creationId xmlns:a16="http://schemas.microsoft.com/office/drawing/2014/main" id="{3079A083-D5A1-1660-65D2-60734C40D283}"/>
                    </a:ext>
                  </a:extLst>
                </p:cNvPr>
                <p:cNvSpPr>
                  <a:spLocks/>
                </p:cNvSpPr>
                <p:nvPr/>
              </p:nvSpPr>
              <p:spPr bwMode="auto">
                <a:xfrm>
                  <a:off x="6096000" y="1377950"/>
                  <a:ext cx="1804988" cy="1301750"/>
                </a:xfrm>
                <a:custGeom>
                  <a:avLst/>
                  <a:gdLst>
                    <a:gd name="T0" fmla="*/ 0 w 3225"/>
                    <a:gd name="T1" fmla="*/ 0 h 2327"/>
                    <a:gd name="T2" fmla="*/ 3225 w 3225"/>
                    <a:gd name="T3" fmla="*/ 1861 h 2327"/>
                    <a:gd name="T4" fmla="*/ 2419 w 3225"/>
                    <a:gd name="T5" fmla="*/ 2327 h 2327"/>
                    <a:gd name="T6" fmla="*/ 0 w 3225"/>
                    <a:gd name="T7" fmla="*/ 930 h 2327"/>
                    <a:gd name="T8" fmla="*/ 0 w 3225"/>
                    <a:gd name="T9" fmla="*/ 0 h 2327"/>
                  </a:gdLst>
                  <a:ahLst/>
                  <a:cxnLst>
                    <a:cxn ang="0">
                      <a:pos x="T0" y="T1"/>
                    </a:cxn>
                    <a:cxn ang="0">
                      <a:pos x="T2" y="T3"/>
                    </a:cxn>
                    <a:cxn ang="0">
                      <a:pos x="T4" y="T5"/>
                    </a:cxn>
                    <a:cxn ang="0">
                      <a:pos x="T6" y="T7"/>
                    </a:cxn>
                    <a:cxn ang="0">
                      <a:pos x="T8" y="T9"/>
                    </a:cxn>
                  </a:cxnLst>
                  <a:rect l="0" t="0" r="r" b="b"/>
                  <a:pathLst>
                    <a:path w="3225" h="2327">
                      <a:moveTo>
                        <a:pt x="0" y="0"/>
                      </a:moveTo>
                      <a:cubicBezTo>
                        <a:pt x="1331" y="0"/>
                        <a:pt x="2560" y="709"/>
                        <a:pt x="3225" y="1861"/>
                      </a:cubicBezTo>
                      <a:lnTo>
                        <a:pt x="2419" y="2327"/>
                      </a:lnTo>
                      <a:cubicBezTo>
                        <a:pt x="1920" y="1463"/>
                        <a:pt x="998" y="930"/>
                        <a:pt x="0" y="930"/>
                      </a:cubicBezTo>
                      <a:lnTo>
                        <a:pt x="0" y="0"/>
                      </a:lnTo>
                      <a:close/>
                    </a:path>
                  </a:pathLst>
                </a:custGeom>
                <a:solidFill>
                  <a:schemeClr val="tx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Freeform 7">
                  <a:extLst>
                    <a:ext uri="{FF2B5EF4-FFF2-40B4-BE49-F238E27FC236}">
                      <a16:creationId xmlns:a16="http://schemas.microsoft.com/office/drawing/2014/main" id="{A95671C9-3F75-F3D1-4768-62A26250CFA2}"/>
                    </a:ext>
                  </a:extLst>
                </p:cNvPr>
                <p:cNvSpPr>
                  <a:spLocks/>
                </p:cNvSpPr>
                <p:nvPr/>
              </p:nvSpPr>
              <p:spPr bwMode="auto">
                <a:xfrm>
                  <a:off x="7450138" y="2419350"/>
                  <a:ext cx="823913" cy="2081213"/>
                </a:xfrm>
                <a:custGeom>
                  <a:avLst/>
                  <a:gdLst>
                    <a:gd name="T0" fmla="*/ 806 w 1471"/>
                    <a:gd name="T1" fmla="*/ 0 h 3723"/>
                    <a:gd name="T2" fmla="*/ 806 w 1471"/>
                    <a:gd name="T3" fmla="*/ 3723 h 3723"/>
                    <a:gd name="T4" fmla="*/ 0 w 1471"/>
                    <a:gd name="T5" fmla="*/ 3258 h 3723"/>
                    <a:gd name="T6" fmla="*/ 0 w 1471"/>
                    <a:gd name="T7" fmla="*/ 466 h 3723"/>
                    <a:gd name="T8" fmla="*/ 806 w 1471"/>
                    <a:gd name="T9" fmla="*/ 0 h 3723"/>
                  </a:gdLst>
                  <a:ahLst/>
                  <a:cxnLst>
                    <a:cxn ang="0">
                      <a:pos x="T0" y="T1"/>
                    </a:cxn>
                    <a:cxn ang="0">
                      <a:pos x="T2" y="T3"/>
                    </a:cxn>
                    <a:cxn ang="0">
                      <a:pos x="T4" y="T5"/>
                    </a:cxn>
                    <a:cxn ang="0">
                      <a:pos x="T6" y="T7"/>
                    </a:cxn>
                    <a:cxn ang="0">
                      <a:pos x="T8" y="T9"/>
                    </a:cxn>
                  </a:cxnLst>
                  <a:rect l="0" t="0" r="r" b="b"/>
                  <a:pathLst>
                    <a:path w="1471" h="3723">
                      <a:moveTo>
                        <a:pt x="806" y="0"/>
                      </a:moveTo>
                      <a:cubicBezTo>
                        <a:pt x="1471" y="1152"/>
                        <a:pt x="1471" y="2571"/>
                        <a:pt x="806" y="3723"/>
                      </a:cubicBezTo>
                      <a:lnTo>
                        <a:pt x="0" y="3258"/>
                      </a:lnTo>
                      <a:cubicBezTo>
                        <a:pt x="498" y="2394"/>
                        <a:pt x="498" y="1329"/>
                        <a:pt x="0" y="466"/>
                      </a:cubicBezTo>
                      <a:lnTo>
                        <a:pt x="806" y="0"/>
                      </a:lnTo>
                      <a:close/>
                    </a:path>
                  </a:pathLst>
                </a:custGeom>
                <a:solidFill>
                  <a:schemeClr val="tx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Freeform 9">
                  <a:extLst>
                    <a:ext uri="{FF2B5EF4-FFF2-40B4-BE49-F238E27FC236}">
                      <a16:creationId xmlns:a16="http://schemas.microsoft.com/office/drawing/2014/main" id="{730A9EB5-1822-02E0-BE4A-DB8FF9C96380}"/>
                    </a:ext>
                  </a:extLst>
                </p:cNvPr>
                <p:cNvSpPr>
                  <a:spLocks/>
                </p:cNvSpPr>
                <p:nvPr/>
              </p:nvSpPr>
              <p:spPr bwMode="auto">
                <a:xfrm>
                  <a:off x="6096000" y="4241800"/>
                  <a:ext cx="1804988" cy="1300163"/>
                </a:xfrm>
                <a:custGeom>
                  <a:avLst/>
                  <a:gdLst>
                    <a:gd name="T0" fmla="*/ 3225 w 3225"/>
                    <a:gd name="T1" fmla="*/ 465 h 2327"/>
                    <a:gd name="T2" fmla="*/ 0 w 3225"/>
                    <a:gd name="T3" fmla="*/ 2327 h 2327"/>
                    <a:gd name="T4" fmla="*/ 0 w 3225"/>
                    <a:gd name="T5" fmla="*/ 1396 h 2327"/>
                    <a:gd name="T6" fmla="*/ 2419 w 3225"/>
                    <a:gd name="T7" fmla="*/ 0 h 2327"/>
                    <a:gd name="T8" fmla="*/ 3225 w 3225"/>
                    <a:gd name="T9" fmla="*/ 465 h 2327"/>
                  </a:gdLst>
                  <a:ahLst/>
                  <a:cxnLst>
                    <a:cxn ang="0">
                      <a:pos x="T0" y="T1"/>
                    </a:cxn>
                    <a:cxn ang="0">
                      <a:pos x="T2" y="T3"/>
                    </a:cxn>
                    <a:cxn ang="0">
                      <a:pos x="T4" y="T5"/>
                    </a:cxn>
                    <a:cxn ang="0">
                      <a:pos x="T6" y="T7"/>
                    </a:cxn>
                    <a:cxn ang="0">
                      <a:pos x="T8" y="T9"/>
                    </a:cxn>
                  </a:cxnLst>
                  <a:rect l="0" t="0" r="r" b="b"/>
                  <a:pathLst>
                    <a:path w="3225" h="2327">
                      <a:moveTo>
                        <a:pt x="3225" y="465"/>
                      </a:moveTo>
                      <a:cubicBezTo>
                        <a:pt x="2560" y="1617"/>
                        <a:pt x="1331" y="2327"/>
                        <a:pt x="0" y="2327"/>
                      </a:cubicBezTo>
                      <a:lnTo>
                        <a:pt x="0" y="1396"/>
                      </a:lnTo>
                      <a:cubicBezTo>
                        <a:pt x="998" y="1396"/>
                        <a:pt x="1920" y="864"/>
                        <a:pt x="2419" y="0"/>
                      </a:cubicBezTo>
                      <a:lnTo>
                        <a:pt x="3225" y="465"/>
                      </a:lnTo>
                      <a:close/>
                    </a:path>
                  </a:pathLst>
                </a:custGeom>
                <a:solidFill>
                  <a:schemeClr val="tx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11">
                  <a:extLst>
                    <a:ext uri="{FF2B5EF4-FFF2-40B4-BE49-F238E27FC236}">
                      <a16:creationId xmlns:a16="http://schemas.microsoft.com/office/drawing/2014/main" id="{FCF4A0FD-A1CD-907A-EE27-F58C207B6DE7}"/>
                    </a:ext>
                  </a:extLst>
                </p:cNvPr>
                <p:cNvSpPr>
                  <a:spLocks/>
                </p:cNvSpPr>
                <p:nvPr/>
              </p:nvSpPr>
              <p:spPr bwMode="auto">
                <a:xfrm>
                  <a:off x="4291013" y="4241800"/>
                  <a:ext cx="1804988" cy="1300163"/>
                </a:xfrm>
                <a:custGeom>
                  <a:avLst/>
                  <a:gdLst>
                    <a:gd name="T0" fmla="*/ 3224 w 3224"/>
                    <a:gd name="T1" fmla="*/ 2327 h 2327"/>
                    <a:gd name="T2" fmla="*/ 0 w 3224"/>
                    <a:gd name="T3" fmla="*/ 465 h 2327"/>
                    <a:gd name="T4" fmla="*/ 806 w 3224"/>
                    <a:gd name="T5" fmla="*/ 0 h 2327"/>
                    <a:gd name="T6" fmla="*/ 3224 w 3224"/>
                    <a:gd name="T7" fmla="*/ 1396 h 2327"/>
                    <a:gd name="T8" fmla="*/ 3224 w 3224"/>
                    <a:gd name="T9" fmla="*/ 2327 h 2327"/>
                  </a:gdLst>
                  <a:ahLst/>
                  <a:cxnLst>
                    <a:cxn ang="0">
                      <a:pos x="T0" y="T1"/>
                    </a:cxn>
                    <a:cxn ang="0">
                      <a:pos x="T2" y="T3"/>
                    </a:cxn>
                    <a:cxn ang="0">
                      <a:pos x="T4" y="T5"/>
                    </a:cxn>
                    <a:cxn ang="0">
                      <a:pos x="T6" y="T7"/>
                    </a:cxn>
                    <a:cxn ang="0">
                      <a:pos x="T8" y="T9"/>
                    </a:cxn>
                  </a:cxnLst>
                  <a:rect l="0" t="0" r="r" b="b"/>
                  <a:pathLst>
                    <a:path w="3224" h="2327">
                      <a:moveTo>
                        <a:pt x="3224" y="2327"/>
                      </a:moveTo>
                      <a:cubicBezTo>
                        <a:pt x="1894" y="2327"/>
                        <a:pt x="665" y="1617"/>
                        <a:pt x="0" y="465"/>
                      </a:cubicBezTo>
                      <a:lnTo>
                        <a:pt x="806" y="0"/>
                      </a:lnTo>
                      <a:cubicBezTo>
                        <a:pt x="1305" y="864"/>
                        <a:pt x="2227" y="1396"/>
                        <a:pt x="3224" y="1396"/>
                      </a:cubicBezTo>
                      <a:lnTo>
                        <a:pt x="3224" y="2327"/>
                      </a:lnTo>
                      <a:close/>
                    </a:path>
                  </a:pathLst>
                </a:custGeom>
                <a:solidFill>
                  <a:schemeClr val="tx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13">
                  <a:extLst>
                    <a:ext uri="{FF2B5EF4-FFF2-40B4-BE49-F238E27FC236}">
                      <a16:creationId xmlns:a16="http://schemas.microsoft.com/office/drawing/2014/main" id="{C63D6FA5-F563-BCAC-A6D2-23E54FAEA737}"/>
                    </a:ext>
                  </a:extLst>
                </p:cNvPr>
                <p:cNvSpPr>
                  <a:spLocks/>
                </p:cNvSpPr>
                <p:nvPr/>
              </p:nvSpPr>
              <p:spPr bwMode="auto">
                <a:xfrm>
                  <a:off x="3919538" y="2419350"/>
                  <a:ext cx="822325" cy="2081213"/>
                </a:xfrm>
                <a:custGeom>
                  <a:avLst/>
                  <a:gdLst>
                    <a:gd name="T0" fmla="*/ 665 w 1471"/>
                    <a:gd name="T1" fmla="*/ 3723 h 3723"/>
                    <a:gd name="T2" fmla="*/ 665 w 1471"/>
                    <a:gd name="T3" fmla="*/ 0 h 3723"/>
                    <a:gd name="T4" fmla="*/ 1471 w 1471"/>
                    <a:gd name="T5" fmla="*/ 466 h 3723"/>
                    <a:gd name="T6" fmla="*/ 1471 w 1471"/>
                    <a:gd name="T7" fmla="*/ 3258 h 3723"/>
                    <a:gd name="T8" fmla="*/ 665 w 1471"/>
                    <a:gd name="T9" fmla="*/ 3723 h 3723"/>
                  </a:gdLst>
                  <a:ahLst/>
                  <a:cxnLst>
                    <a:cxn ang="0">
                      <a:pos x="T0" y="T1"/>
                    </a:cxn>
                    <a:cxn ang="0">
                      <a:pos x="T2" y="T3"/>
                    </a:cxn>
                    <a:cxn ang="0">
                      <a:pos x="T4" y="T5"/>
                    </a:cxn>
                    <a:cxn ang="0">
                      <a:pos x="T6" y="T7"/>
                    </a:cxn>
                    <a:cxn ang="0">
                      <a:pos x="T8" y="T9"/>
                    </a:cxn>
                  </a:cxnLst>
                  <a:rect l="0" t="0" r="r" b="b"/>
                  <a:pathLst>
                    <a:path w="1471" h="3723">
                      <a:moveTo>
                        <a:pt x="665" y="3723"/>
                      </a:moveTo>
                      <a:cubicBezTo>
                        <a:pt x="0" y="2571"/>
                        <a:pt x="0" y="1152"/>
                        <a:pt x="665" y="0"/>
                      </a:cubicBezTo>
                      <a:lnTo>
                        <a:pt x="1471" y="466"/>
                      </a:lnTo>
                      <a:cubicBezTo>
                        <a:pt x="973" y="1329"/>
                        <a:pt x="973" y="2394"/>
                        <a:pt x="1471" y="3258"/>
                      </a:cubicBezTo>
                      <a:lnTo>
                        <a:pt x="665" y="3723"/>
                      </a:lnTo>
                      <a:close/>
                    </a:path>
                  </a:pathLst>
                </a:custGeom>
                <a:solidFill>
                  <a:schemeClr val="tx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Freeform 15">
                  <a:extLst>
                    <a:ext uri="{FF2B5EF4-FFF2-40B4-BE49-F238E27FC236}">
                      <a16:creationId xmlns:a16="http://schemas.microsoft.com/office/drawing/2014/main" id="{9073E8EE-60B8-8BB8-9F6C-53AC0FFBDABB}"/>
                    </a:ext>
                  </a:extLst>
                </p:cNvPr>
                <p:cNvSpPr>
                  <a:spLocks/>
                </p:cNvSpPr>
                <p:nvPr/>
              </p:nvSpPr>
              <p:spPr bwMode="auto">
                <a:xfrm>
                  <a:off x="4291013" y="1377950"/>
                  <a:ext cx="1804988" cy="1301750"/>
                </a:xfrm>
                <a:custGeom>
                  <a:avLst/>
                  <a:gdLst>
                    <a:gd name="T0" fmla="*/ 0 w 3224"/>
                    <a:gd name="T1" fmla="*/ 1861 h 2327"/>
                    <a:gd name="T2" fmla="*/ 3224 w 3224"/>
                    <a:gd name="T3" fmla="*/ 0 h 2327"/>
                    <a:gd name="T4" fmla="*/ 3224 w 3224"/>
                    <a:gd name="T5" fmla="*/ 930 h 2327"/>
                    <a:gd name="T6" fmla="*/ 806 w 3224"/>
                    <a:gd name="T7" fmla="*/ 2327 h 2327"/>
                    <a:gd name="T8" fmla="*/ 0 w 3224"/>
                    <a:gd name="T9" fmla="*/ 1861 h 2327"/>
                  </a:gdLst>
                  <a:ahLst/>
                  <a:cxnLst>
                    <a:cxn ang="0">
                      <a:pos x="T0" y="T1"/>
                    </a:cxn>
                    <a:cxn ang="0">
                      <a:pos x="T2" y="T3"/>
                    </a:cxn>
                    <a:cxn ang="0">
                      <a:pos x="T4" y="T5"/>
                    </a:cxn>
                    <a:cxn ang="0">
                      <a:pos x="T6" y="T7"/>
                    </a:cxn>
                    <a:cxn ang="0">
                      <a:pos x="T8" y="T9"/>
                    </a:cxn>
                  </a:cxnLst>
                  <a:rect l="0" t="0" r="r" b="b"/>
                  <a:pathLst>
                    <a:path w="3224" h="2327">
                      <a:moveTo>
                        <a:pt x="0" y="1861"/>
                      </a:moveTo>
                      <a:cubicBezTo>
                        <a:pt x="665" y="709"/>
                        <a:pt x="1894" y="0"/>
                        <a:pt x="3224" y="0"/>
                      </a:cubicBezTo>
                      <a:lnTo>
                        <a:pt x="3224" y="930"/>
                      </a:lnTo>
                      <a:cubicBezTo>
                        <a:pt x="2227" y="930"/>
                        <a:pt x="1305" y="1463"/>
                        <a:pt x="806" y="2327"/>
                      </a:cubicBezTo>
                      <a:lnTo>
                        <a:pt x="0" y="1861"/>
                      </a:lnTo>
                      <a:close/>
                    </a:path>
                  </a:pathLst>
                </a:custGeom>
                <a:solidFill>
                  <a:schemeClr val="tx2">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7" name="Rectangle 36">
                <a:extLst>
                  <a:ext uri="{FF2B5EF4-FFF2-40B4-BE49-F238E27FC236}">
                    <a16:creationId xmlns:a16="http://schemas.microsoft.com/office/drawing/2014/main" id="{1315D3AE-D13E-4D61-BD68-75EA89421B5D}"/>
                  </a:ext>
                </a:extLst>
              </p:cNvPr>
              <p:cNvSpPr/>
              <p:nvPr/>
            </p:nvSpPr>
            <p:spPr>
              <a:xfrm>
                <a:off x="2143105" y="3709518"/>
                <a:ext cx="1481646" cy="657847"/>
              </a:xfrm>
              <a:prstGeom prst="rect">
                <a:avLst/>
              </a:prstGeom>
            </p:spPr>
            <p:txBody>
              <a:bodyPr wrap="square">
                <a:spAutoFit/>
              </a:bodyPr>
              <a:lstStyle/>
              <a:p>
                <a:pPr marL="0" marR="0" lvl="0" indent="0" algn="r" defTabSz="914378" rtl="0" eaLnBrk="1" fontAlgn="auto" latinLnBrk="0" hangingPunct="1">
                  <a:lnSpc>
                    <a:spcPts val="1800"/>
                  </a:lnSpc>
                  <a:spcBef>
                    <a:spcPts val="100"/>
                  </a:spcBef>
                  <a:spcAft>
                    <a:spcPts val="0"/>
                  </a:spcAft>
                  <a:buClrTx/>
                  <a:buSzTx/>
                  <a:buFontTx/>
                  <a:buNone/>
                  <a:tabLst/>
                  <a:defRPr/>
                </a:pPr>
                <a:r>
                  <a:rPr kumimoji="0" lang="en-US" sz="1400" b="1" i="0" u="none" strike="noStrike" kern="1200" cap="none" spc="-1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Performance Issues</a:t>
                </a:r>
              </a:p>
            </p:txBody>
          </p:sp>
          <p:sp>
            <p:nvSpPr>
              <p:cNvPr id="38" name="Rectangle 37">
                <a:extLst>
                  <a:ext uri="{FF2B5EF4-FFF2-40B4-BE49-F238E27FC236}">
                    <a16:creationId xmlns:a16="http://schemas.microsoft.com/office/drawing/2014/main" id="{4478F93B-EB67-C7F2-B7D5-133A2F8B9C83}"/>
                  </a:ext>
                </a:extLst>
              </p:cNvPr>
              <p:cNvSpPr/>
              <p:nvPr/>
            </p:nvSpPr>
            <p:spPr>
              <a:xfrm>
                <a:off x="2826119" y="4939133"/>
                <a:ext cx="1052206" cy="543675"/>
              </a:xfrm>
              <a:prstGeom prst="rect">
                <a:avLst/>
              </a:prstGeom>
            </p:spPr>
            <p:txBody>
              <a:bodyPr wrap="square">
                <a:spAutoFit/>
              </a:bodyPr>
              <a:lstStyle/>
              <a:p>
                <a:pPr marL="0" marR="0" lvl="0" indent="0" algn="r" defTabSz="914378" rtl="0" eaLnBrk="1" fontAlgn="auto" latinLnBrk="0" hangingPunct="1">
                  <a:lnSpc>
                    <a:spcPts val="1800"/>
                  </a:lnSpc>
                  <a:spcBef>
                    <a:spcPts val="100"/>
                  </a:spcBef>
                  <a:spcAft>
                    <a:spcPts val="0"/>
                  </a:spcAft>
                  <a:buClrTx/>
                  <a:buSzTx/>
                  <a:buFontTx/>
                  <a:buNone/>
                  <a:tabLst/>
                  <a:defRPr/>
                </a:pPr>
                <a:r>
                  <a:rPr kumimoji="0" lang="en-US" sz="1400" b="1" i="0" u="none" strike="noStrike" kern="1200" cap="none" spc="-1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Failure Points</a:t>
                </a:r>
              </a:p>
            </p:txBody>
          </p:sp>
          <p:cxnSp>
            <p:nvCxnSpPr>
              <p:cNvPr id="40" name="Straight Connector 39">
                <a:extLst>
                  <a:ext uri="{FF2B5EF4-FFF2-40B4-BE49-F238E27FC236}">
                    <a16:creationId xmlns:a16="http://schemas.microsoft.com/office/drawing/2014/main" id="{FDCDA5FF-7745-DD57-FA9F-35C0B94820D1}"/>
                  </a:ext>
                </a:extLst>
              </p:cNvPr>
              <p:cNvCxnSpPr/>
              <p:nvPr/>
            </p:nvCxnSpPr>
            <p:spPr bwMode="auto">
              <a:xfrm>
                <a:off x="2210056" y="3951052"/>
                <a:ext cx="0" cy="289505"/>
              </a:xfrm>
              <a:prstGeom prst="line">
                <a:avLst/>
              </a:prstGeom>
              <a:solidFill>
                <a:schemeClr val="folHlink"/>
              </a:solidFill>
              <a:ln w="38100" cap="rnd" cmpd="sng" algn="ctr">
                <a:solidFill>
                  <a:srgbClr val="0070B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a:extLst>
                  <a:ext uri="{FF2B5EF4-FFF2-40B4-BE49-F238E27FC236}">
                    <a16:creationId xmlns:a16="http://schemas.microsoft.com/office/drawing/2014/main" id="{AB1BA86F-B4E6-CB11-65D4-3E354D0ADDA9}"/>
                  </a:ext>
                </a:extLst>
              </p:cNvPr>
              <p:cNvCxnSpPr/>
              <p:nvPr/>
            </p:nvCxnSpPr>
            <p:spPr bwMode="auto">
              <a:xfrm>
                <a:off x="2636933" y="5124887"/>
                <a:ext cx="0" cy="289505"/>
              </a:xfrm>
              <a:prstGeom prst="line">
                <a:avLst/>
              </a:prstGeom>
              <a:solidFill>
                <a:schemeClr val="folHlink"/>
              </a:solidFill>
              <a:ln w="38100" cap="rnd" cmpd="sng" algn="ctr">
                <a:solidFill>
                  <a:srgbClr val="00CC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Rectangle 41">
                <a:extLst>
                  <a:ext uri="{FF2B5EF4-FFF2-40B4-BE49-F238E27FC236}">
                    <a16:creationId xmlns:a16="http://schemas.microsoft.com/office/drawing/2014/main" id="{F2B03DFA-1F81-9DDA-64E2-CC24FECFC076}"/>
                  </a:ext>
                </a:extLst>
              </p:cNvPr>
              <p:cNvSpPr/>
              <p:nvPr/>
            </p:nvSpPr>
            <p:spPr>
              <a:xfrm>
                <a:off x="8373944" y="4968439"/>
                <a:ext cx="1172365" cy="543675"/>
              </a:xfrm>
              <a:prstGeom prst="rect">
                <a:avLst/>
              </a:prstGeom>
            </p:spPr>
            <p:txBody>
              <a:bodyPr wrap="square">
                <a:spAutoFit/>
              </a:bodyPr>
              <a:lstStyle/>
              <a:p>
                <a:pPr marL="0" marR="0" lvl="0" indent="0" algn="l" defTabSz="914378" rtl="0" eaLnBrk="1" fontAlgn="auto" latinLnBrk="0" hangingPunct="1">
                  <a:lnSpc>
                    <a:spcPts val="1800"/>
                  </a:lnSpc>
                  <a:spcBef>
                    <a:spcPts val="100"/>
                  </a:spcBef>
                  <a:spcAft>
                    <a:spcPts val="0"/>
                  </a:spcAft>
                  <a:buClrTx/>
                  <a:buSzTx/>
                  <a:buFontTx/>
                  <a:buNone/>
                  <a:tabLst/>
                  <a:defRPr/>
                </a:pPr>
                <a:r>
                  <a:rPr kumimoji="0" lang="en-US" sz="1400" b="1" i="0" u="none" strike="noStrike" kern="1200" cap="none" spc="-1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Distributed Teams</a:t>
                </a:r>
              </a:p>
            </p:txBody>
          </p:sp>
          <p:sp>
            <p:nvSpPr>
              <p:cNvPr id="43" name="Rectangle 42">
                <a:extLst>
                  <a:ext uri="{FF2B5EF4-FFF2-40B4-BE49-F238E27FC236}">
                    <a16:creationId xmlns:a16="http://schemas.microsoft.com/office/drawing/2014/main" id="{B4A685FF-46A3-791C-C82F-6FD8F32CAB6C}"/>
                  </a:ext>
                </a:extLst>
              </p:cNvPr>
              <p:cNvSpPr/>
              <p:nvPr/>
            </p:nvSpPr>
            <p:spPr>
              <a:xfrm>
                <a:off x="8761647" y="3684058"/>
                <a:ext cx="1337509" cy="556499"/>
              </a:xfrm>
              <a:prstGeom prst="rect">
                <a:avLst/>
              </a:prstGeom>
            </p:spPr>
            <p:txBody>
              <a:bodyPr wrap="square">
                <a:spAutoFit/>
              </a:bodyPr>
              <a:lstStyle/>
              <a:p>
                <a:pPr marL="0" marR="0" lvl="0" indent="0" algn="l" defTabSz="914378" rtl="0" eaLnBrk="1" fontAlgn="auto" latinLnBrk="0" hangingPunct="1">
                  <a:lnSpc>
                    <a:spcPts val="1800"/>
                  </a:lnSpc>
                  <a:spcBef>
                    <a:spcPts val="100"/>
                  </a:spcBef>
                  <a:spcAft>
                    <a:spcPts val="0"/>
                  </a:spcAft>
                  <a:buClrTx/>
                  <a:buSzTx/>
                  <a:buFontTx/>
                  <a:buNone/>
                  <a:tabLst/>
                  <a:defRPr/>
                </a:pPr>
                <a:r>
                  <a:rPr kumimoji="0" lang="en-US" sz="1400" b="1" i="0" u="none" strike="noStrike" kern="1200" cap="none" spc="-1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Async</a:t>
                </a:r>
              </a:p>
              <a:p>
                <a:pPr marL="0" marR="0" lvl="0" indent="0" algn="l" defTabSz="914378" rtl="0" eaLnBrk="1" fontAlgn="auto" latinLnBrk="0" hangingPunct="1">
                  <a:lnSpc>
                    <a:spcPts val="1800"/>
                  </a:lnSpc>
                  <a:spcBef>
                    <a:spcPts val="100"/>
                  </a:spcBef>
                  <a:spcAft>
                    <a:spcPts val="0"/>
                  </a:spcAft>
                  <a:buClrTx/>
                  <a:buSzTx/>
                  <a:buFontTx/>
                  <a:buNone/>
                  <a:tabLst/>
                  <a:defRPr/>
                </a:pPr>
                <a:r>
                  <a:rPr lang="en-US" sz="1400" b="1" spc="-10" dirty="0">
                    <a:solidFill>
                      <a:srgbClr val="000000"/>
                    </a:solidFill>
                    <a:latin typeface="Calibri Light" panose="020F0302020204030204" pitchFamily="34" charset="0"/>
                    <a:cs typeface="Calibri Light" panose="020F0302020204030204" pitchFamily="34" charset="0"/>
                  </a:rPr>
                  <a:t>Processes</a:t>
                </a:r>
                <a:endParaRPr kumimoji="0" lang="en-US" sz="1400" b="1"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cxnSp>
            <p:nvCxnSpPr>
              <p:cNvPr id="45" name="Straight Connector 44">
                <a:extLst>
                  <a:ext uri="{FF2B5EF4-FFF2-40B4-BE49-F238E27FC236}">
                    <a16:creationId xmlns:a16="http://schemas.microsoft.com/office/drawing/2014/main" id="{F8B5FD80-2D97-A5A8-FDF3-58C2ED50DCC6}"/>
                  </a:ext>
                </a:extLst>
              </p:cNvPr>
              <p:cNvCxnSpPr/>
              <p:nvPr/>
            </p:nvCxnSpPr>
            <p:spPr bwMode="auto">
              <a:xfrm>
                <a:off x="9994419" y="2683132"/>
                <a:ext cx="0" cy="289505"/>
              </a:xfrm>
              <a:prstGeom prst="line">
                <a:avLst/>
              </a:prstGeom>
              <a:solidFill>
                <a:schemeClr val="folHlink"/>
              </a:solidFill>
              <a:ln w="38100" cap="rnd" cmpd="sng" algn="ctr">
                <a:solidFill>
                  <a:srgbClr val="0070B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0867EFE8-A00D-FC17-052D-AF362AE6FBA0}"/>
                  </a:ext>
                </a:extLst>
              </p:cNvPr>
              <p:cNvCxnSpPr/>
              <p:nvPr/>
            </p:nvCxnSpPr>
            <p:spPr bwMode="auto">
              <a:xfrm>
                <a:off x="10150960" y="3903495"/>
                <a:ext cx="0" cy="289505"/>
              </a:xfrm>
              <a:prstGeom prst="line">
                <a:avLst/>
              </a:prstGeom>
              <a:solidFill>
                <a:schemeClr val="folHlink"/>
              </a:solidFill>
              <a:ln w="38100" cap="rnd" cmpd="sng" algn="ctr">
                <a:solidFill>
                  <a:srgbClr val="00CC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3BBAC24D-8301-0CCE-59EE-D2027A41D66F}"/>
                  </a:ext>
                </a:extLst>
              </p:cNvPr>
              <p:cNvCxnSpPr/>
              <p:nvPr/>
            </p:nvCxnSpPr>
            <p:spPr bwMode="auto">
              <a:xfrm>
                <a:off x="9820949" y="5118956"/>
                <a:ext cx="0" cy="289505"/>
              </a:xfrm>
              <a:prstGeom prst="line">
                <a:avLst/>
              </a:prstGeom>
              <a:solidFill>
                <a:schemeClr val="folHlink"/>
              </a:solidFill>
              <a:ln w="38100" cap="rnd" cmpd="sng" algn="ctr">
                <a:solidFill>
                  <a:srgbClr val="0070BA"/>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Rectangle 51">
                <a:extLst>
                  <a:ext uri="{FF2B5EF4-FFF2-40B4-BE49-F238E27FC236}">
                    <a16:creationId xmlns:a16="http://schemas.microsoft.com/office/drawing/2014/main" id="{ECBEE182-B210-1708-030D-05897C3AFA08}"/>
                  </a:ext>
                </a:extLst>
              </p:cNvPr>
              <p:cNvSpPr/>
              <p:nvPr/>
            </p:nvSpPr>
            <p:spPr>
              <a:xfrm>
                <a:off x="10335915" y="3815236"/>
                <a:ext cx="2411108" cy="521373"/>
              </a:xfrm>
              <a:prstGeom prst="rect">
                <a:avLst/>
              </a:prstGeom>
            </p:spPr>
            <p:txBody>
              <a:bodyPr wrap="square">
                <a:spAutoFit/>
              </a:bodyPr>
              <a:lstStyle/>
              <a:p>
                <a:r>
                  <a:rPr lang="en-US" sz="1100" dirty="0"/>
                  <a:t>Async processes have broken Black Box Testing</a:t>
                </a:r>
              </a:p>
            </p:txBody>
          </p:sp>
          <p:sp>
            <p:nvSpPr>
              <p:cNvPr id="53" name="Rectangle 52">
                <a:extLst>
                  <a:ext uri="{FF2B5EF4-FFF2-40B4-BE49-F238E27FC236}">
                    <a16:creationId xmlns:a16="http://schemas.microsoft.com/office/drawing/2014/main" id="{A53A9BF3-FAF6-A0A4-3C73-E7A54633B1E7}"/>
                  </a:ext>
                </a:extLst>
              </p:cNvPr>
              <p:cNvSpPr/>
              <p:nvPr/>
            </p:nvSpPr>
            <p:spPr>
              <a:xfrm>
                <a:off x="-622934" y="3697824"/>
                <a:ext cx="2828210" cy="931023"/>
              </a:xfrm>
              <a:prstGeom prst="rect">
                <a:avLst/>
              </a:prstGeom>
            </p:spPr>
            <p:txBody>
              <a:bodyPr wrap="square">
                <a:spAutoFit/>
              </a:bodyPr>
              <a:lstStyle/>
              <a:p>
                <a:r>
                  <a:rPr lang="en-US" sz="1100" dirty="0"/>
                  <a:t>Inter-service Communication results in Performance bottlenecks / network latencies and inability to isolate faults quickly</a:t>
                </a:r>
              </a:p>
            </p:txBody>
          </p:sp>
          <p:sp>
            <p:nvSpPr>
              <p:cNvPr id="54" name="Oval 53">
                <a:extLst>
                  <a:ext uri="{FF2B5EF4-FFF2-40B4-BE49-F238E27FC236}">
                    <a16:creationId xmlns:a16="http://schemas.microsoft.com/office/drawing/2014/main" id="{6A04FE00-F1F9-E2D4-228F-4E6E5A4833EA}"/>
                  </a:ext>
                </a:extLst>
              </p:cNvPr>
              <p:cNvSpPr/>
              <p:nvPr/>
            </p:nvSpPr>
            <p:spPr bwMode="auto">
              <a:xfrm>
                <a:off x="5497650" y="3194939"/>
                <a:ext cx="1470218" cy="1470218"/>
              </a:xfrm>
              <a:prstGeom prst="ellipse">
                <a:avLst/>
              </a:prstGeom>
              <a:solidFill>
                <a:srgbClr val="FC9804"/>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
            <p:nvSpPr>
              <p:cNvPr id="55" name="Rectangle 54">
                <a:extLst>
                  <a:ext uri="{FF2B5EF4-FFF2-40B4-BE49-F238E27FC236}">
                    <a16:creationId xmlns:a16="http://schemas.microsoft.com/office/drawing/2014/main" id="{B83BC8E3-7FE7-F4FB-ED7B-C5FB833BDD72}"/>
                  </a:ext>
                </a:extLst>
              </p:cNvPr>
              <p:cNvSpPr/>
              <p:nvPr/>
            </p:nvSpPr>
            <p:spPr>
              <a:xfrm>
                <a:off x="5489136" y="3599418"/>
                <a:ext cx="1446355" cy="949644"/>
              </a:xfrm>
              <a:prstGeom prst="rect">
                <a:avLst/>
              </a:prstGeom>
            </p:spPr>
            <p:txBody>
              <a:bodyPr wrap="square">
                <a:spAutoFit/>
              </a:bodyPr>
              <a:lstStyle/>
              <a:p>
                <a:pPr marL="0" marR="0" lvl="0" indent="0" algn="ctr" defTabSz="914378" rtl="0" eaLnBrk="1" fontAlgn="auto" latinLnBrk="0" hangingPunct="1">
                  <a:lnSpc>
                    <a:spcPts val="1800"/>
                  </a:lnSpc>
                  <a:spcBef>
                    <a:spcPts val="100"/>
                  </a:spcBef>
                  <a:spcAft>
                    <a:spcPts val="0"/>
                  </a:spcAft>
                  <a:buClrTx/>
                  <a:buSzTx/>
                  <a:buFontTx/>
                  <a:buNone/>
                  <a:tabLst/>
                  <a:defRPr/>
                </a:pPr>
                <a:r>
                  <a:rPr kumimoji="0" lang="en-US" sz="1600" b="1" i="0" u="none" strike="noStrike" kern="1200" cap="none" spc="-10" normalizeH="0" baseline="0" noProof="0" dirty="0">
                    <a:ln>
                      <a:noFill/>
                    </a:ln>
                    <a:solidFill>
                      <a:prstClr val="white"/>
                    </a:solidFill>
                    <a:effectLst/>
                    <a:uLnTx/>
                    <a:uFillTx/>
                    <a:latin typeface="Calibri Light" panose="020F0302020204030204" pitchFamily="34" charset="0"/>
                    <a:ea typeface="+mn-ea"/>
                    <a:cs typeface="Calibri Light" panose="020F0302020204030204" pitchFamily="34" charset="0"/>
                  </a:rPr>
                  <a:t>QA Imperatives</a:t>
                </a:r>
              </a:p>
            </p:txBody>
          </p:sp>
          <p:pic>
            <p:nvPicPr>
              <p:cNvPr id="56" name="Graphic 55">
                <a:extLst>
                  <a:ext uri="{FF2B5EF4-FFF2-40B4-BE49-F238E27FC236}">
                    <a16:creationId xmlns:a16="http://schemas.microsoft.com/office/drawing/2014/main" id="{AC9A58C2-B46C-B38E-D634-859DAD1D28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9116" y="2758220"/>
                <a:ext cx="300564" cy="300564"/>
              </a:xfrm>
              <a:prstGeom prst="rect">
                <a:avLst/>
              </a:prstGeom>
            </p:spPr>
          </p:pic>
          <p:pic>
            <p:nvPicPr>
              <p:cNvPr id="57" name="Graphic 56">
                <a:extLst>
                  <a:ext uri="{FF2B5EF4-FFF2-40B4-BE49-F238E27FC236}">
                    <a16:creationId xmlns:a16="http://schemas.microsoft.com/office/drawing/2014/main" id="{1EBEEDC9-B3FC-78F1-09B7-2C13A3D42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3194" y="3842712"/>
                <a:ext cx="297911" cy="298738"/>
              </a:xfrm>
              <a:prstGeom prst="rect">
                <a:avLst/>
              </a:prstGeom>
            </p:spPr>
          </p:pic>
          <p:pic>
            <p:nvPicPr>
              <p:cNvPr id="58" name="Graphic 57">
                <a:extLst>
                  <a:ext uri="{FF2B5EF4-FFF2-40B4-BE49-F238E27FC236}">
                    <a16:creationId xmlns:a16="http://schemas.microsoft.com/office/drawing/2014/main" id="{09F16978-A96C-959B-AFC6-EAE1BA15BC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49116" y="4900099"/>
                <a:ext cx="259773" cy="340178"/>
              </a:xfrm>
              <a:prstGeom prst="rect">
                <a:avLst/>
              </a:prstGeom>
            </p:spPr>
          </p:pic>
          <p:pic>
            <p:nvPicPr>
              <p:cNvPr id="59" name="Graphic 58">
                <a:extLst>
                  <a:ext uri="{FF2B5EF4-FFF2-40B4-BE49-F238E27FC236}">
                    <a16:creationId xmlns:a16="http://schemas.microsoft.com/office/drawing/2014/main" id="{E77F5192-2047-E5F8-F09F-3222CFBD27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97930" y="2827884"/>
                <a:ext cx="336345" cy="249568"/>
              </a:xfrm>
              <a:prstGeom prst="rect">
                <a:avLst/>
              </a:prstGeom>
            </p:spPr>
          </p:pic>
          <p:grpSp>
            <p:nvGrpSpPr>
              <p:cNvPr id="60" name="Group 89">
                <a:extLst>
                  <a:ext uri="{FF2B5EF4-FFF2-40B4-BE49-F238E27FC236}">
                    <a16:creationId xmlns:a16="http://schemas.microsoft.com/office/drawing/2014/main" id="{2E03174D-5234-6A25-6BB2-77B91CE380A3}"/>
                  </a:ext>
                </a:extLst>
              </p:cNvPr>
              <p:cNvGrpSpPr>
                <a:grpSpLocks noChangeAspect="1"/>
              </p:cNvGrpSpPr>
              <p:nvPr/>
            </p:nvGrpSpPr>
            <p:grpSpPr bwMode="auto">
              <a:xfrm>
                <a:off x="8358231" y="3866789"/>
                <a:ext cx="277325" cy="326981"/>
                <a:chOff x="-574" y="1175"/>
                <a:chExt cx="659" cy="777"/>
              </a:xfrm>
              <a:solidFill>
                <a:schemeClr val="bg1"/>
              </a:solidFill>
            </p:grpSpPr>
            <p:sp>
              <p:nvSpPr>
                <p:cNvPr id="62" name="Freeform 90">
                  <a:extLst>
                    <a:ext uri="{FF2B5EF4-FFF2-40B4-BE49-F238E27FC236}">
                      <a16:creationId xmlns:a16="http://schemas.microsoft.com/office/drawing/2014/main" id="{A718E00D-247C-87CF-4605-04B90D80974C}"/>
                    </a:ext>
                  </a:extLst>
                </p:cNvPr>
                <p:cNvSpPr>
                  <a:spLocks noEditPoints="1"/>
                </p:cNvSpPr>
                <p:nvPr/>
              </p:nvSpPr>
              <p:spPr bwMode="auto">
                <a:xfrm>
                  <a:off x="-574" y="1175"/>
                  <a:ext cx="659" cy="777"/>
                </a:xfrm>
                <a:custGeom>
                  <a:avLst/>
                  <a:gdLst>
                    <a:gd name="T0" fmla="*/ 1012 w 1776"/>
                    <a:gd name="T1" fmla="*/ 462 h 2070"/>
                    <a:gd name="T2" fmla="*/ 1208 w 1776"/>
                    <a:gd name="T3" fmla="*/ 318 h 2070"/>
                    <a:gd name="T4" fmla="*/ 1254 w 1776"/>
                    <a:gd name="T5" fmla="*/ 57 h 2070"/>
                    <a:gd name="T6" fmla="*/ 1110 w 1776"/>
                    <a:gd name="T7" fmla="*/ 201 h 2070"/>
                    <a:gd name="T8" fmla="*/ 987 w 1776"/>
                    <a:gd name="T9" fmla="*/ 293 h 2070"/>
                    <a:gd name="T10" fmla="*/ 914 w 1776"/>
                    <a:gd name="T11" fmla="*/ 451 h 2070"/>
                    <a:gd name="T12" fmla="*/ 862 w 1776"/>
                    <a:gd name="T13" fmla="*/ 14 h 2070"/>
                    <a:gd name="T14" fmla="*/ 862 w 1776"/>
                    <a:gd name="T15" fmla="*/ 451 h 2070"/>
                    <a:gd name="T16" fmla="*/ 789 w 1776"/>
                    <a:gd name="T17" fmla="*/ 293 h 2070"/>
                    <a:gd name="T18" fmla="*/ 666 w 1776"/>
                    <a:gd name="T19" fmla="*/ 201 h 2070"/>
                    <a:gd name="T20" fmla="*/ 523 w 1776"/>
                    <a:gd name="T21" fmla="*/ 201 h 2070"/>
                    <a:gd name="T22" fmla="*/ 595 w 1776"/>
                    <a:gd name="T23" fmla="*/ 344 h 2070"/>
                    <a:gd name="T24" fmla="*/ 542 w 1776"/>
                    <a:gd name="T25" fmla="*/ 540 h 2070"/>
                    <a:gd name="T26" fmla="*/ 6 w 1776"/>
                    <a:gd name="T27" fmla="*/ 1050 h 2070"/>
                    <a:gd name="T28" fmla="*/ 764 w 1776"/>
                    <a:gd name="T29" fmla="*/ 1608 h 2070"/>
                    <a:gd name="T30" fmla="*/ 568 w 1776"/>
                    <a:gd name="T31" fmla="*/ 1752 h 2070"/>
                    <a:gd name="T32" fmla="*/ 522 w 1776"/>
                    <a:gd name="T33" fmla="*/ 2013 h 2070"/>
                    <a:gd name="T34" fmla="*/ 666 w 1776"/>
                    <a:gd name="T35" fmla="*/ 1869 h 2070"/>
                    <a:gd name="T36" fmla="*/ 789 w 1776"/>
                    <a:gd name="T37" fmla="*/ 1777 h 2070"/>
                    <a:gd name="T38" fmla="*/ 862 w 1776"/>
                    <a:gd name="T39" fmla="*/ 1619 h 2070"/>
                    <a:gd name="T40" fmla="*/ 914 w 1776"/>
                    <a:gd name="T41" fmla="*/ 2056 h 2070"/>
                    <a:gd name="T42" fmla="*/ 914 w 1776"/>
                    <a:gd name="T43" fmla="*/ 1619 h 2070"/>
                    <a:gd name="T44" fmla="*/ 987 w 1776"/>
                    <a:gd name="T45" fmla="*/ 1777 h 2070"/>
                    <a:gd name="T46" fmla="*/ 1110 w 1776"/>
                    <a:gd name="T47" fmla="*/ 1869 h 2070"/>
                    <a:gd name="T48" fmla="*/ 1253 w 1776"/>
                    <a:gd name="T49" fmla="*/ 1869 h 2070"/>
                    <a:gd name="T50" fmla="*/ 1181 w 1776"/>
                    <a:gd name="T51" fmla="*/ 1726 h 2070"/>
                    <a:gd name="T52" fmla="*/ 1234 w 1776"/>
                    <a:gd name="T53" fmla="*/ 1530 h 2070"/>
                    <a:gd name="T54" fmla="*/ 1770 w 1776"/>
                    <a:gd name="T55" fmla="*/ 1021 h 2070"/>
                    <a:gd name="T56" fmla="*/ 1216 w 1776"/>
                    <a:gd name="T57" fmla="*/ 94 h 2070"/>
                    <a:gd name="T58" fmla="*/ 1145 w 1776"/>
                    <a:gd name="T59" fmla="*/ 94 h 2070"/>
                    <a:gd name="T60" fmla="*/ 631 w 1776"/>
                    <a:gd name="T61" fmla="*/ 94 h 2070"/>
                    <a:gd name="T62" fmla="*/ 559 w 1776"/>
                    <a:gd name="T63" fmla="*/ 94 h 2070"/>
                    <a:gd name="T64" fmla="*/ 560 w 1776"/>
                    <a:gd name="T65" fmla="*/ 1976 h 2070"/>
                    <a:gd name="T66" fmla="*/ 631 w 1776"/>
                    <a:gd name="T67" fmla="*/ 1976 h 2070"/>
                    <a:gd name="T68" fmla="*/ 1145 w 1776"/>
                    <a:gd name="T69" fmla="*/ 1905 h 2070"/>
                    <a:gd name="T70" fmla="*/ 961 w 1776"/>
                    <a:gd name="T71" fmla="*/ 506 h 2070"/>
                    <a:gd name="T72" fmla="*/ 914 w 1776"/>
                    <a:gd name="T73" fmla="*/ 502 h 2070"/>
                    <a:gd name="T74" fmla="*/ 525 w 1776"/>
                    <a:gd name="T75" fmla="*/ 1035 h 2070"/>
                    <a:gd name="T76" fmla="*/ 1251 w 1776"/>
                    <a:gd name="T77" fmla="*/ 1035 h 2070"/>
                    <a:gd name="T78" fmla="*/ 924 w 1776"/>
                    <a:gd name="T79" fmla="*/ 77 h 2070"/>
                    <a:gd name="T80" fmla="*/ 852 w 1776"/>
                    <a:gd name="T81" fmla="*/ 77 h 2070"/>
                    <a:gd name="T82" fmla="*/ 862 w 1776"/>
                    <a:gd name="T83" fmla="*/ 621 h 2070"/>
                    <a:gd name="T84" fmla="*/ 862 w 1776"/>
                    <a:gd name="T85" fmla="*/ 502 h 2070"/>
                    <a:gd name="T86" fmla="*/ 297 w 1776"/>
                    <a:gd name="T87" fmla="*/ 774 h 2070"/>
                    <a:gd name="T88" fmla="*/ 493 w 1776"/>
                    <a:gd name="T89" fmla="*/ 1159 h 2070"/>
                    <a:gd name="T90" fmla="*/ 298 w 1776"/>
                    <a:gd name="T91" fmla="*/ 1296 h 2070"/>
                    <a:gd name="T92" fmla="*/ 862 w 1776"/>
                    <a:gd name="T93" fmla="*/ 1449 h 2070"/>
                    <a:gd name="T94" fmla="*/ 924 w 1776"/>
                    <a:gd name="T95" fmla="*/ 1993 h 2070"/>
                    <a:gd name="T96" fmla="*/ 924 w 1776"/>
                    <a:gd name="T97" fmla="*/ 1922 h 2070"/>
                    <a:gd name="T98" fmla="*/ 914 w 1776"/>
                    <a:gd name="T99" fmla="*/ 1449 h 2070"/>
                    <a:gd name="T100" fmla="*/ 914 w 1776"/>
                    <a:gd name="T101" fmla="*/ 1568 h 2070"/>
                    <a:gd name="T102" fmla="*/ 1012 w 1776"/>
                    <a:gd name="T103" fmla="*/ 1430 h 2070"/>
                    <a:gd name="T104" fmla="*/ 1012 w 1776"/>
                    <a:gd name="T105" fmla="*/ 514 h 2070"/>
                    <a:gd name="T106" fmla="*/ 1479 w 1776"/>
                    <a:gd name="T107" fmla="*/ 1296 h 2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 h="2070">
                      <a:moveTo>
                        <a:pt x="1514" y="736"/>
                      </a:moveTo>
                      <a:cubicBezTo>
                        <a:pt x="1422" y="654"/>
                        <a:pt x="1328" y="588"/>
                        <a:pt x="1234" y="540"/>
                      </a:cubicBezTo>
                      <a:cubicBezTo>
                        <a:pt x="1164" y="504"/>
                        <a:pt x="1089" y="478"/>
                        <a:pt x="1012" y="462"/>
                      </a:cubicBezTo>
                      <a:cubicBezTo>
                        <a:pt x="1012" y="344"/>
                        <a:pt x="1012" y="344"/>
                        <a:pt x="1012" y="344"/>
                      </a:cubicBezTo>
                      <a:cubicBezTo>
                        <a:pt x="1181" y="344"/>
                        <a:pt x="1181" y="344"/>
                        <a:pt x="1181" y="344"/>
                      </a:cubicBezTo>
                      <a:cubicBezTo>
                        <a:pt x="1195" y="344"/>
                        <a:pt x="1207" y="333"/>
                        <a:pt x="1208" y="318"/>
                      </a:cubicBezTo>
                      <a:cubicBezTo>
                        <a:pt x="1208" y="228"/>
                        <a:pt x="1208" y="228"/>
                        <a:pt x="1208" y="228"/>
                      </a:cubicBezTo>
                      <a:cubicBezTo>
                        <a:pt x="1225" y="223"/>
                        <a:pt x="1241" y="214"/>
                        <a:pt x="1253" y="201"/>
                      </a:cubicBezTo>
                      <a:cubicBezTo>
                        <a:pt x="1293" y="162"/>
                        <a:pt x="1293" y="97"/>
                        <a:pt x="1254" y="57"/>
                      </a:cubicBezTo>
                      <a:cubicBezTo>
                        <a:pt x="1214" y="18"/>
                        <a:pt x="1150" y="17"/>
                        <a:pt x="1110" y="57"/>
                      </a:cubicBezTo>
                      <a:cubicBezTo>
                        <a:pt x="1070" y="97"/>
                        <a:pt x="1070" y="161"/>
                        <a:pt x="1109" y="201"/>
                      </a:cubicBezTo>
                      <a:cubicBezTo>
                        <a:pt x="1109" y="201"/>
                        <a:pt x="1110" y="201"/>
                        <a:pt x="1110" y="201"/>
                      </a:cubicBezTo>
                      <a:cubicBezTo>
                        <a:pt x="1123" y="214"/>
                        <a:pt x="1139" y="223"/>
                        <a:pt x="1157" y="228"/>
                      </a:cubicBezTo>
                      <a:cubicBezTo>
                        <a:pt x="1157" y="293"/>
                        <a:pt x="1157" y="293"/>
                        <a:pt x="1157" y="293"/>
                      </a:cubicBezTo>
                      <a:cubicBezTo>
                        <a:pt x="987" y="293"/>
                        <a:pt x="987" y="293"/>
                        <a:pt x="987" y="293"/>
                      </a:cubicBezTo>
                      <a:cubicBezTo>
                        <a:pt x="973" y="293"/>
                        <a:pt x="961" y="304"/>
                        <a:pt x="961" y="318"/>
                      </a:cubicBezTo>
                      <a:cubicBezTo>
                        <a:pt x="961" y="454"/>
                        <a:pt x="961" y="454"/>
                        <a:pt x="961" y="454"/>
                      </a:cubicBezTo>
                      <a:cubicBezTo>
                        <a:pt x="943" y="453"/>
                        <a:pt x="929" y="451"/>
                        <a:pt x="914" y="451"/>
                      </a:cubicBezTo>
                      <a:cubicBezTo>
                        <a:pt x="914" y="211"/>
                        <a:pt x="914" y="211"/>
                        <a:pt x="914" y="211"/>
                      </a:cubicBezTo>
                      <a:cubicBezTo>
                        <a:pt x="968" y="197"/>
                        <a:pt x="1000" y="141"/>
                        <a:pt x="986" y="87"/>
                      </a:cubicBezTo>
                      <a:cubicBezTo>
                        <a:pt x="972" y="33"/>
                        <a:pt x="917" y="0"/>
                        <a:pt x="862" y="14"/>
                      </a:cubicBezTo>
                      <a:cubicBezTo>
                        <a:pt x="808" y="28"/>
                        <a:pt x="776" y="84"/>
                        <a:pt x="790" y="138"/>
                      </a:cubicBezTo>
                      <a:cubicBezTo>
                        <a:pt x="799" y="174"/>
                        <a:pt x="827" y="202"/>
                        <a:pt x="862" y="211"/>
                      </a:cubicBezTo>
                      <a:cubicBezTo>
                        <a:pt x="862" y="451"/>
                        <a:pt x="862" y="451"/>
                        <a:pt x="862" y="451"/>
                      </a:cubicBezTo>
                      <a:cubicBezTo>
                        <a:pt x="847" y="451"/>
                        <a:pt x="833" y="453"/>
                        <a:pt x="815" y="454"/>
                      </a:cubicBezTo>
                      <a:cubicBezTo>
                        <a:pt x="815" y="318"/>
                        <a:pt x="815" y="318"/>
                        <a:pt x="815" y="318"/>
                      </a:cubicBezTo>
                      <a:cubicBezTo>
                        <a:pt x="815" y="304"/>
                        <a:pt x="803" y="293"/>
                        <a:pt x="789" y="293"/>
                      </a:cubicBezTo>
                      <a:cubicBezTo>
                        <a:pt x="619" y="293"/>
                        <a:pt x="619" y="293"/>
                        <a:pt x="619" y="293"/>
                      </a:cubicBezTo>
                      <a:cubicBezTo>
                        <a:pt x="619" y="228"/>
                        <a:pt x="619" y="228"/>
                        <a:pt x="619" y="228"/>
                      </a:cubicBezTo>
                      <a:cubicBezTo>
                        <a:pt x="637" y="223"/>
                        <a:pt x="653" y="214"/>
                        <a:pt x="666" y="201"/>
                      </a:cubicBezTo>
                      <a:cubicBezTo>
                        <a:pt x="706" y="162"/>
                        <a:pt x="706" y="97"/>
                        <a:pt x="666" y="58"/>
                      </a:cubicBezTo>
                      <a:cubicBezTo>
                        <a:pt x="626" y="19"/>
                        <a:pt x="562" y="19"/>
                        <a:pt x="523" y="58"/>
                      </a:cubicBezTo>
                      <a:cubicBezTo>
                        <a:pt x="483" y="98"/>
                        <a:pt x="483" y="162"/>
                        <a:pt x="523" y="201"/>
                      </a:cubicBezTo>
                      <a:cubicBezTo>
                        <a:pt x="535" y="214"/>
                        <a:pt x="551" y="223"/>
                        <a:pt x="568" y="228"/>
                      </a:cubicBezTo>
                      <a:cubicBezTo>
                        <a:pt x="568" y="318"/>
                        <a:pt x="568" y="318"/>
                        <a:pt x="568" y="318"/>
                      </a:cubicBezTo>
                      <a:cubicBezTo>
                        <a:pt x="569" y="333"/>
                        <a:pt x="581" y="344"/>
                        <a:pt x="595" y="344"/>
                      </a:cubicBezTo>
                      <a:cubicBezTo>
                        <a:pt x="764" y="344"/>
                        <a:pt x="764" y="344"/>
                        <a:pt x="764" y="344"/>
                      </a:cubicBezTo>
                      <a:cubicBezTo>
                        <a:pt x="764" y="462"/>
                        <a:pt x="764" y="462"/>
                        <a:pt x="764" y="462"/>
                      </a:cubicBezTo>
                      <a:cubicBezTo>
                        <a:pt x="687" y="478"/>
                        <a:pt x="612" y="504"/>
                        <a:pt x="542" y="540"/>
                      </a:cubicBezTo>
                      <a:cubicBezTo>
                        <a:pt x="448" y="588"/>
                        <a:pt x="354" y="654"/>
                        <a:pt x="262" y="736"/>
                      </a:cubicBezTo>
                      <a:cubicBezTo>
                        <a:pt x="106" y="877"/>
                        <a:pt x="10" y="1015"/>
                        <a:pt x="6" y="1020"/>
                      </a:cubicBezTo>
                      <a:cubicBezTo>
                        <a:pt x="0" y="1029"/>
                        <a:pt x="0" y="1041"/>
                        <a:pt x="6" y="1050"/>
                      </a:cubicBezTo>
                      <a:cubicBezTo>
                        <a:pt x="10" y="1055"/>
                        <a:pt x="106" y="1193"/>
                        <a:pt x="262" y="1334"/>
                      </a:cubicBezTo>
                      <a:cubicBezTo>
                        <a:pt x="354" y="1416"/>
                        <a:pt x="448" y="1482"/>
                        <a:pt x="542" y="1530"/>
                      </a:cubicBezTo>
                      <a:cubicBezTo>
                        <a:pt x="612" y="1566"/>
                        <a:pt x="687" y="1592"/>
                        <a:pt x="764" y="1608"/>
                      </a:cubicBezTo>
                      <a:cubicBezTo>
                        <a:pt x="764" y="1726"/>
                        <a:pt x="764" y="1726"/>
                        <a:pt x="764" y="1726"/>
                      </a:cubicBezTo>
                      <a:cubicBezTo>
                        <a:pt x="595" y="1726"/>
                        <a:pt x="595" y="1726"/>
                        <a:pt x="595" y="1726"/>
                      </a:cubicBezTo>
                      <a:cubicBezTo>
                        <a:pt x="581" y="1726"/>
                        <a:pt x="569" y="1737"/>
                        <a:pt x="568" y="1752"/>
                      </a:cubicBezTo>
                      <a:cubicBezTo>
                        <a:pt x="568" y="1842"/>
                        <a:pt x="568" y="1842"/>
                        <a:pt x="568" y="1842"/>
                      </a:cubicBezTo>
                      <a:cubicBezTo>
                        <a:pt x="551" y="1847"/>
                        <a:pt x="535" y="1856"/>
                        <a:pt x="523" y="1869"/>
                      </a:cubicBezTo>
                      <a:cubicBezTo>
                        <a:pt x="483" y="1908"/>
                        <a:pt x="483" y="1973"/>
                        <a:pt x="522" y="2013"/>
                      </a:cubicBezTo>
                      <a:cubicBezTo>
                        <a:pt x="562" y="2053"/>
                        <a:pt x="626" y="2053"/>
                        <a:pt x="666" y="2013"/>
                      </a:cubicBezTo>
                      <a:cubicBezTo>
                        <a:pt x="706" y="1973"/>
                        <a:pt x="706" y="1909"/>
                        <a:pt x="667" y="1869"/>
                      </a:cubicBezTo>
                      <a:cubicBezTo>
                        <a:pt x="667" y="1869"/>
                        <a:pt x="666" y="1869"/>
                        <a:pt x="666" y="1869"/>
                      </a:cubicBezTo>
                      <a:cubicBezTo>
                        <a:pt x="653" y="1856"/>
                        <a:pt x="637" y="1847"/>
                        <a:pt x="619" y="1842"/>
                      </a:cubicBezTo>
                      <a:cubicBezTo>
                        <a:pt x="619" y="1777"/>
                        <a:pt x="619" y="1777"/>
                        <a:pt x="619" y="1777"/>
                      </a:cubicBezTo>
                      <a:cubicBezTo>
                        <a:pt x="789" y="1777"/>
                        <a:pt x="789" y="1777"/>
                        <a:pt x="789" y="1777"/>
                      </a:cubicBezTo>
                      <a:cubicBezTo>
                        <a:pt x="803" y="1777"/>
                        <a:pt x="815" y="1766"/>
                        <a:pt x="815" y="1752"/>
                      </a:cubicBezTo>
                      <a:cubicBezTo>
                        <a:pt x="815" y="1616"/>
                        <a:pt x="815" y="1616"/>
                        <a:pt x="815" y="1616"/>
                      </a:cubicBezTo>
                      <a:cubicBezTo>
                        <a:pt x="833" y="1617"/>
                        <a:pt x="847" y="1619"/>
                        <a:pt x="862" y="1619"/>
                      </a:cubicBezTo>
                      <a:cubicBezTo>
                        <a:pt x="862" y="1859"/>
                        <a:pt x="862" y="1859"/>
                        <a:pt x="862" y="1859"/>
                      </a:cubicBezTo>
                      <a:cubicBezTo>
                        <a:pt x="808" y="1873"/>
                        <a:pt x="776" y="1929"/>
                        <a:pt x="790" y="1983"/>
                      </a:cubicBezTo>
                      <a:cubicBezTo>
                        <a:pt x="804" y="2037"/>
                        <a:pt x="859" y="2070"/>
                        <a:pt x="914" y="2056"/>
                      </a:cubicBezTo>
                      <a:cubicBezTo>
                        <a:pt x="968" y="2042"/>
                        <a:pt x="1000" y="1986"/>
                        <a:pt x="986" y="1932"/>
                      </a:cubicBezTo>
                      <a:cubicBezTo>
                        <a:pt x="977" y="1896"/>
                        <a:pt x="949" y="1868"/>
                        <a:pt x="914" y="1859"/>
                      </a:cubicBezTo>
                      <a:cubicBezTo>
                        <a:pt x="914" y="1619"/>
                        <a:pt x="914" y="1619"/>
                        <a:pt x="914" y="1619"/>
                      </a:cubicBezTo>
                      <a:cubicBezTo>
                        <a:pt x="929" y="1619"/>
                        <a:pt x="943" y="1617"/>
                        <a:pt x="961" y="1616"/>
                      </a:cubicBezTo>
                      <a:cubicBezTo>
                        <a:pt x="961" y="1752"/>
                        <a:pt x="961" y="1752"/>
                        <a:pt x="961" y="1752"/>
                      </a:cubicBezTo>
                      <a:cubicBezTo>
                        <a:pt x="961" y="1766"/>
                        <a:pt x="973" y="1777"/>
                        <a:pt x="987" y="1777"/>
                      </a:cubicBezTo>
                      <a:cubicBezTo>
                        <a:pt x="1157" y="1777"/>
                        <a:pt x="1157" y="1777"/>
                        <a:pt x="1157" y="1777"/>
                      </a:cubicBezTo>
                      <a:cubicBezTo>
                        <a:pt x="1157" y="1842"/>
                        <a:pt x="1157" y="1842"/>
                        <a:pt x="1157" y="1842"/>
                      </a:cubicBezTo>
                      <a:cubicBezTo>
                        <a:pt x="1139" y="1847"/>
                        <a:pt x="1123" y="1856"/>
                        <a:pt x="1110" y="1869"/>
                      </a:cubicBezTo>
                      <a:cubicBezTo>
                        <a:pt x="1070" y="1908"/>
                        <a:pt x="1070" y="1972"/>
                        <a:pt x="1110" y="2012"/>
                      </a:cubicBezTo>
                      <a:cubicBezTo>
                        <a:pt x="1150" y="2051"/>
                        <a:pt x="1214" y="2051"/>
                        <a:pt x="1253" y="2012"/>
                      </a:cubicBezTo>
                      <a:cubicBezTo>
                        <a:pt x="1293" y="1972"/>
                        <a:pt x="1293" y="1908"/>
                        <a:pt x="1253" y="1869"/>
                      </a:cubicBezTo>
                      <a:cubicBezTo>
                        <a:pt x="1241" y="1856"/>
                        <a:pt x="1225" y="1847"/>
                        <a:pt x="1208" y="1842"/>
                      </a:cubicBezTo>
                      <a:cubicBezTo>
                        <a:pt x="1208" y="1752"/>
                        <a:pt x="1208" y="1752"/>
                        <a:pt x="1208" y="1752"/>
                      </a:cubicBezTo>
                      <a:cubicBezTo>
                        <a:pt x="1207" y="1737"/>
                        <a:pt x="1195" y="1726"/>
                        <a:pt x="1181" y="1726"/>
                      </a:cubicBezTo>
                      <a:cubicBezTo>
                        <a:pt x="1012" y="1726"/>
                        <a:pt x="1012" y="1726"/>
                        <a:pt x="1012" y="1726"/>
                      </a:cubicBezTo>
                      <a:cubicBezTo>
                        <a:pt x="1012" y="1608"/>
                        <a:pt x="1012" y="1608"/>
                        <a:pt x="1012" y="1608"/>
                      </a:cubicBezTo>
                      <a:cubicBezTo>
                        <a:pt x="1089" y="1592"/>
                        <a:pt x="1164" y="1566"/>
                        <a:pt x="1234" y="1530"/>
                      </a:cubicBezTo>
                      <a:cubicBezTo>
                        <a:pt x="1328" y="1482"/>
                        <a:pt x="1422" y="1416"/>
                        <a:pt x="1514" y="1334"/>
                      </a:cubicBezTo>
                      <a:cubicBezTo>
                        <a:pt x="1670" y="1193"/>
                        <a:pt x="1766" y="1055"/>
                        <a:pt x="1770" y="1050"/>
                      </a:cubicBezTo>
                      <a:cubicBezTo>
                        <a:pt x="1776" y="1041"/>
                        <a:pt x="1776" y="1029"/>
                        <a:pt x="1770" y="1021"/>
                      </a:cubicBezTo>
                      <a:cubicBezTo>
                        <a:pt x="1766" y="1015"/>
                        <a:pt x="1670" y="877"/>
                        <a:pt x="1514" y="736"/>
                      </a:cubicBezTo>
                      <a:close/>
                      <a:moveTo>
                        <a:pt x="1145" y="94"/>
                      </a:moveTo>
                      <a:cubicBezTo>
                        <a:pt x="1165" y="74"/>
                        <a:pt x="1197" y="74"/>
                        <a:pt x="1216" y="94"/>
                      </a:cubicBezTo>
                      <a:cubicBezTo>
                        <a:pt x="1236" y="114"/>
                        <a:pt x="1236" y="146"/>
                        <a:pt x="1216" y="165"/>
                      </a:cubicBezTo>
                      <a:cubicBezTo>
                        <a:pt x="1197" y="185"/>
                        <a:pt x="1165" y="185"/>
                        <a:pt x="1145" y="165"/>
                      </a:cubicBezTo>
                      <a:cubicBezTo>
                        <a:pt x="1125" y="146"/>
                        <a:pt x="1125" y="114"/>
                        <a:pt x="1145" y="94"/>
                      </a:cubicBezTo>
                      <a:cubicBezTo>
                        <a:pt x="1145" y="94"/>
                        <a:pt x="1145" y="94"/>
                        <a:pt x="1145" y="94"/>
                      </a:cubicBezTo>
                      <a:close/>
                      <a:moveTo>
                        <a:pt x="560" y="94"/>
                      </a:moveTo>
                      <a:cubicBezTo>
                        <a:pt x="579" y="74"/>
                        <a:pt x="611" y="74"/>
                        <a:pt x="631" y="94"/>
                      </a:cubicBezTo>
                      <a:cubicBezTo>
                        <a:pt x="651" y="114"/>
                        <a:pt x="651" y="146"/>
                        <a:pt x="631" y="165"/>
                      </a:cubicBezTo>
                      <a:cubicBezTo>
                        <a:pt x="611" y="185"/>
                        <a:pt x="579" y="185"/>
                        <a:pt x="560" y="165"/>
                      </a:cubicBezTo>
                      <a:cubicBezTo>
                        <a:pt x="540" y="146"/>
                        <a:pt x="540" y="114"/>
                        <a:pt x="559" y="94"/>
                      </a:cubicBezTo>
                      <a:cubicBezTo>
                        <a:pt x="560" y="94"/>
                        <a:pt x="560" y="94"/>
                        <a:pt x="560" y="94"/>
                      </a:cubicBezTo>
                      <a:close/>
                      <a:moveTo>
                        <a:pt x="631" y="1976"/>
                      </a:moveTo>
                      <a:cubicBezTo>
                        <a:pt x="611" y="1996"/>
                        <a:pt x="579" y="1996"/>
                        <a:pt x="560" y="1976"/>
                      </a:cubicBezTo>
                      <a:cubicBezTo>
                        <a:pt x="540" y="1956"/>
                        <a:pt x="540" y="1924"/>
                        <a:pt x="560" y="1905"/>
                      </a:cubicBezTo>
                      <a:cubicBezTo>
                        <a:pt x="579" y="1885"/>
                        <a:pt x="611" y="1885"/>
                        <a:pt x="631" y="1905"/>
                      </a:cubicBezTo>
                      <a:cubicBezTo>
                        <a:pt x="651" y="1924"/>
                        <a:pt x="651" y="1956"/>
                        <a:pt x="631" y="1976"/>
                      </a:cubicBezTo>
                      <a:close/>
                      <a:moveTo>
                        <a:pt x="1216" y="1976"/>
                      </a:moveTo>
                      <a:cubicBezTo>
                        <a:pt x="1197" y="1996"/>
                        <a:pt x="1165" y="1996"/>
                        <a:pt x="1145" y="1976"/>
                      </a:cubicBezTo>
                      <a:cubicBezTo>
                        <a:pt x="1125" y="1956"/>
                        <a:pt x="1125" y="1924"/>
                        <a:pt x="1145" y="1905"/>
                      </a:cubicBezTo>
                      <a:cubicBezTo>
                        <a:pt x="1165" y="1885"/>
                        <a:pt x="1197" y="1885"/>
                        <a:pt x="1216" y="1905"/>
                      </a:cubicBezTo>
                      <a:cubicBezTo>
                        <a:pt x="1236" y="1924"/>
                        <a:pt x="1236" y="1956"/>
                        <a:pt x="1216" y="1976"/>
                      </a:cubicBezTo>
                      <a:close/>
                      <a:moveTo>
                        <a:pt x="961" y="506"/>
                      </a:moveTo>
                      <a:cubicBezTo>
                        <a:pt x="961" y="627"/>
                        <a:pt x="961" y="627"/>
                        <a:pt x="961" y="627"/>
                      </a:cubicBezTo>
                      <a:cubicBezTo>
                        <a:pt x="945" y="624"/>
                        <a:pt x="929" y="622"/>
                        <a:pt x="914" y="621"/>
                      </a:cubicBezTo>
                      <a:cubicBezTo>
                        <a:pt x="914" y="502"/>
                        <a:pt x="914" y="502"/>
                        <a:pt x="914" y="502"/>
                      </a:cubicBezTo>
                      <a:cubicBezTo>
                        <a:pt x="930" y="503"/>
                        <a:pt x="943" y="504"/>
                        <a:pt x="961" y="506"/>
                      </a:cubicBezTo>
                      <a:close/>
                      <a:moveTo>
                        <a:pt x="888" y="1398"/>
                      </a:moveTo>
                      <a:cubicBezTo>
                        <a:pt x="687" y="1398"/>
                        <a:pt x="525" y="1236"/>
                        <a:pt x="525" y="1035"/>
                      </a:cubicBezTo>
                      <a:cubicBezTo>
                        <a:pt x="525" y="834"/>
                        <a:pt x="687" y="672"/>
                        <a:pt x="888" y="672"/>
                      </a:cubicBezTo>
                      <a:cubicBezTo>
                        <a:pt x="1089" y="672"/>
                        <a:pt x="1251" y="834"/>
                        <a:pt x="1251" y="1035"/>
                      </a:cubicBezTo>
                      <a:cubicBezTo>
                        <a:pt x="1251" y="1035"/>
                        <a:pt x="1251" y="1035"/>
                        <a:pt x="1251" y="1035"/>
                      </a:cubicBezTo>
                      <a:cubicBezTo>
                        <a:pt x="1251" y="1236"/>
                        <a:pt x="1089" y="1398"/>
                        <a:pt x="888" y="1398"/>
                      </a:cubicBezTo>
                      <a:close/>
                      <a:moveTo>
                        <a:pt x="852" y="77"/>
                      </a:moveTo>
                      <a:cubicBezTo>
                        <a:pt x="872" y="57"/>
                        <a:pt x="904" y="57"/>
                        <a:pt x="924" y="77"/>
                      </a:cubicBezTo>
                      <a:cubicBezTo>
                        <a:pt x="943" y="97"/>
                        <a:pt x="943" y="128"/>
                        <a:pt x="924" y="148"/>
                      </a:cubicBezTo>
                      <a:cubicBezTo>
                        <a:pt x="904" y="168"/>
                        <a:pt x="872" y="168"/>
                        <a:pt x="852" y="148"/>
                      </a:cubicBezTo>
                      <a:cubicBezTo>
                        <a:pt x="833" y="129"/>
                        <a:pt x="833" y="97"/>
                        <a:pt x="852" y="77"/>
                      </a:cubicBezTo>
                      <a:cubicBezTo>
                        <a:pt x="852" y="77"/>
                        <a:pt x="852" y="77"/>
                        <a:pt x="852" y="77"/>
                      </a:cubicBezTo>
                      <a:close/>
                      <a:moveTo>
                        <a:pt x="862" y="502"/>
                      </a:moveTo>
                      <a:cubicBezTo>
                        <a:pt x="862" y="621"/>
                        <a:pt x="862" y="621"/>
                        <a:pt x="862" y="621"/>
                      </a:cubicBezTo>
                      <a:cubicBezTo>
                        <a:pt x="847" y="622"/>
                        <a:pt x="831" y="624"/>
                        <a:pt x="815" y="627"/>
                      </a:cubicBezTo>
                      <a:cubicBezTo>
                        <a:pt x="815" y="506"/>
                        <a:pt x="815" y="506"/>
                        <a:pt x="815" y="506"/>
                      </a:cubicBezTo>
                      <a:cubicBezTo>
                        <a:pt x="833" y="504"/>
                        <a:pt x="846" y="503"/>
                        <a:pt x="862" y="502"/>
                      </a:cubicBezTo>
                      <a:close/>
                      <a:moveTo>
                        <a:pt x="298" y="1296"/>
                      </a:moveTo>
                      <a:cubicBezTo>
                        <a:pt x="210" y="1217"/>
                        <a:pt x="130" y="1130"/>
                        <a:pt x="59" y="1035"/>
                      </a:cubicBezTo>
                      <a:cubicBezTo>
                        <a:pt x="130" y="941"/>
                        <a:pt x="209" y="853"/>
                        <a:pt x="297" y="774"/>
                      </a:cubicBezTo>
                      <a:cubicBezTo>
                        <a:pt x="411" y="672"/>
                        <a:pt x="577" y="553"/>
                        <a:pt x="764" y="514"/>
                      </a:cubicBezTo>
                      <a:cubicBezTo>
                        <a:pt x="764" y="640"/>
                        <a:pt x="764" y="640"/>
                        <a:pt x="764" y="640"/>
                      </a:cubicBezTo>
                      <a:cubicBezTo>
                        <a:pt x="546" y="708"/>
                        <a:pt x="425" y="941"/>
                        <a:pt x="493" y="1159"/>
                      </a:cubicBezTo>
                      <a:cubicBezTo>
                        <a:pt x="534" y="1289"/>
                        <a:pt x="635" y="1390"/>
                        <a:pt x="764" y="1430"/>
                      </a:cubicBezTo>
                      <a:cubicBezTo>
                        <a:pt x="764" y="1556"/>
                        <a:pt x="764" y="1556"/>
                        <a:pt x="764" y="1556"/>
                      </a:cubicBezTo>
                      <a:cubicBezTo>
                        <a:pt x="577" y="1517"/>
                        <a:pt x="411" y="1399"/>
                        <a:pt x="298" y="1296"/>
                      </a:cubicBezTo>
                      <a:close/>
                      <a:moveTo>
                        <a:pt x="815" y="1564"/>
                      </a:moveTo>
                      <a:cubicBezTo>
                        <a:pt x="815" y="1443"/>
                        <a:pt x="815" y="1443"/>
                        <a:pt x="815" y="1443"/>
                      </a:cubicBezTo>
                      <a:cubicBezTo>
                        <a:pt x="831" y="1446"/>
                        <a:pt x="847" y="1448"/>
                        <a:pt x="862" y="1449"/>
                      </a:cubicBezTo>
                      <a:cubicBezTo>
                        <a:pt x="862" y="1568"/>
                        <a:pt x="862" y="1568"/>
                        <a:pt x="862" y="1568"/>
                      </a:cubicBezTo>
                      <a:cubicBezTo>
                        <a:pt x="846" y="1567"/>
                        <a:pt x="833" y="1566"/>
                        <a:pt x="815" y="1564"/>
                      </a:cubicBezTo>
                      <a:close/>
                      <a:moveTo>
                        <a:pt x="924" y="1993"/>
                      </a:moveTo>
                      <a:cubicBezTo>
                        <a:pt x="904" y="2013"/>
                        <a:pt x="872" y="2013"/>
                        <a:pt x="852" y="1993"/>
                      </a:cubicBezTo>
                      <a:cubicBezTo>
                        <a:pt x="833" y="1973"/>
                        <a:pt x="833" y="1942"/>
                        <a:pt x="852" y="1922"/>
                      </a:cubicBezTo>
                      <a:cubicBezTo>
                        <a:pt x="872" y="1902"/>
                        <a:pt x="904" y="1902"/>
                        <a:pt x="924" y="1922"/>
                      </a:cubicBezTo>
                      <a:cubicBezTo>
                        <a:pt x="943" y="1942"/>
                        <a:pt x="943" y="1973"/>
                        <a:pt x="924" y="1993"/>
                      </a:cubicBezTo>
                      <a:close/>
                      <a:moveTo>
                        <a:pt x="914" y="1568"/>
                      </a:moveTo>
                      <a:cubicBezTo>
                        <a:pt x="914" y="1449"/>
                        <a:pt x="914" y="1449"/>
                        <a:pt x="914" y="1449"/>
                      </a:cubicBezTo>
                      <a:cubicBezTo>
                        <a:pt x="929" y="1448"/>
                        <a:pt x="945" y="1446"/>
                        <a:pt x="961" y="1443"/>
                      </a:cubicBezTo>
                      <a:cubicBezTo>
                        <a:pt x="961" y="1564"/>
                        <a:pt x="961" y="1564"/>
                        <a:pt x="961" y="1564"/>
                      </a:cubicBezTo>
                      <a:cubicBezTo>
                        <a:pt x="943" y="1566"/>
                        <a:pt x="930" y="1567"/>
                        <a:pt x="914" y="1568"/>
                      </a:cubicBezTo>
                      <a:close/>
                      <a:moveTo>
                        <a:pt x="1479" y="1296"/>
                      </a:moveTo>
                      <a:cubicBezTo>
                        <a:pt x="1365" y="1398"/>
                        <a:pt x="1199" y="1517"/>
                        <a:pt x="1012" y="1556"/>
                      </a:cubicBezTo>
                      <a:cubicBezTo>
                        <a:pt x="1012" y="1430"/>
                        <a:pt x="1012" y="1430"/>
                        <a:pt x="1012" y="1430"/>
                      </a:cubicBezTo>
                      <a:cubicBezTo>
                        <a:pt x="1230" y="1362"/>
                        <a:pt x="1351" y="1129"/>
                        <a:pt x="1283" y="911"/>
                      </a:cubicBezTo>
                      <a:cubicBezTo>
                        <a:pt x="1242" y="781"/>
                        <a:pt x="1141" y="680"/>
                        <a:pt x="1012" y="640"/>
                      </a:cubicBezTo>
                      <a:cubicBezTo>
                        <a:pt x="1012" y="514"/>
                        <a:pt x="1012" y="514"/>
                        <a:pt x="1012" y="514"/>
                      </a:cubicBezTo>
                      <a:cubicBezTo>
                        <a:pt x="1199" y="553"/>
                        <a:pt x="1365" y="671"/>
                        <a:pt x="1478" y="774"/>
                      </a:cubicBezTo>
                      <a:cubicBezTo>
                        <a:pt x="1566" y="853"/>
                        <a:pt x="1646" y="940"/>
                        <a:pt x="1717" y="1035"/>
                      </a:cubicBezTo>
                      <a:cubicBezTo>
                        <a:pt x="1646" y="1129"/>
                        <a:pt x="1567" y="1217"/>
                        <a:pt x="1479" y="12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Freeform 91">
                  <a:extLst>
                    <a:ext uri="{FF2B5EF4-FFF2-40B4-BE49-F238E27FC236}">
                      <a16:creationId xmlns:a16="http://schemas.microsoft.com/office/drawing/2014/main" id="{326CC881-D9DA-433C-CB7D-100CB416D1BE}"/>
                    </a:ext>
                  </a:extLst>
                </p:cNvPr>
                <p:cNvSpPr>
                  <a:spLocks/>
                </p:cNvSpPr>
                <p:nvPr/>
              </p:nvSpPr>
              <p:spPr bwMode="auto">
                <a:xfrm>
                  <a:off x="-353" y="1506"/>
                  <a:ext cx="83" cy="115"/>
                </a:xfrm>
                <a:custGeom>
                  <a:avLst/>
                  <a:gdLst>
                    <a:gd name="T0" fmla="*/ 214 w 223"/>
                    <a:gd name="T1" fmla="*/ 13 h 308"/>
                    <a:gd name="T2" fmla="*/ 179 w 223"/>
                    <a:gd name="T3" fmla="*/ 8 h 308"/>
                    <a:gd name="T4" fmla="*/ 13 w 223"/>
                    <a:gd name="T5" fmla="*/ 134 h 308"/>
                    <a:gd name="T6" fmla="*/ 8 w 223"/>
                    <a:gd name="T7" fmla="*/ 169 h 308"/>
                    <a:gd name="T8" fmla="*/ 13 w 223"/>
                    <a:gd name="T9" fmla="*/ 174 h 308"/>
                    <a:gd name="T10" fmla="*/ 179 w 223"/>
                    <a:gd name="T11" fmla="*/ 299 h 308"/>
                    <a:gd name="T12" fmla="*/ 214 w 223"/>
                    <a:gd name="T13" fmla="*/ 295 h 308"/>
                    <a:gd name="T14" fmla="*/ 210 w 223"/>
                    <a:gd name="T15" fmla="*/ 259 h 308"/>
                    <a:gd name="T16" fmla="*/ 209 w 223"/>
                    <a:gd name="T17" fmla="*/ 259 h 308"/>
                    <a:gd name="T18" fmla="*/ 71 w 223"/>
                    <a:gd name="T19" fmla="*/ 154 h 308"/>
                    <a:gd name="T20" fmla="*/ 209 w 223"/>
                    <a:gd name="T21" fmla="*/ 49 h 308"/>
                    <a:gd name="T22" fmla="*/ 214 w 223"/>
                    <a:gd name="T23" fmla="*/ 1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308">
                      <a:moveTo>
                        <a:pt x="214" y="13"/>
                      </a:moveTo>
                      <a:cubicBezTo>
                        <a:pt x="206" y="2"/>
                        <a:pt x="190" y="0"/>
                        <a:pt x="179" y="8"/>
                      </a:cubicBezTo>
                      <a:cubicBezTo>
                        <a:pt x="13" y="134"/>
                        <a:pt x="13" y="134"/>
                        <a:pt x="13" y="134"/>
                      </a:cubicBezTo>
                      <a:cubicBezTo>
                        <a:pt x="2" y="142"/>
                        <a:pt x="0" y="158"/>
                        <a:pt x="8" y="169"/>
                      </a:cubicBezTo>
                      <a:cubicBezTo>
                        <a:pt x="10" y="171"/>
                        <a:pt x="11" y="173"/>
                        <a:pt x="13" y="174"/>
                      </a:cubicBezTo>
                      <a:cubicBezTo>
                        <a:pt x="179" y="299"/>
                        <a:pt x="179" y="299"/>
                        <a:pt x="179" y="299"/>
                      </a:cubicBezTo>
                      <a:cubicBezTo>
                        <a:pt x="190" y="308"/>
                        <a:pt x="206" y="306"/>
                        <a:pt x="214" y="295"/>
                      </a:cubicBezTo>
                      <a:cubicBezTo>
                        <a:pt x="223" y="284"/>
                        <a:pt x="221" y="267"/>
                        <a:pt x="210" y="259"/>
                      </a:cubicBezTo>
                      <a:cubicBezTo>
                        <a:pt x="210" y="259"/>
                        <a:pt x="210" y="259"/>
                        <a:pt x="209" y="259"/>
                      </a:cubicBezTo>
                      <a:cubicBezTo>
                        <a:pt x="71" y="154"/>
                        <a:pt x="71" y="154"/>
                        <a:pt x="71" y="154"/>
                      </a:cubicBezTo>
                      <a:cubicBezTo>
                        <a:pt x="209" y="49"/>
                        <a:pt x="209" y="49"/>
                        <a:pt x="209" y="49"/>
                      </a:cubicBezTo>
                      <a:cubicBezTo>
                        <a:pt x="221" y="41"/>
                        <a:pt x="223" y="25"/>
                        <a:pt x="2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92">
                  <a:extLst>
                    <a:ext uri="{FF2B5EF4-FFF2-40B4-BE49-F238E27FC236}">
                      <a16:creationId xmlns:a16="http://schemas.microsoft.com/office/drawing/2014/main" id="{A1960F86-129C-EC5A-A596-D1CC2C38F2D7}"/>
                    </a:ext>
                  </a:extLst>
                </p:cNvPr>
                <p:cNvSpPr>
                  <a:spLocks/>
                </p:cNvSpPr>
                <p:nvPr/>
              </p:nvSpPr>
              <p:spPr bwMode="auto">
                <a:xfrm>
                  <a:off x="-218" y="1506"/>
                  <a:ext cx="81" cy="115"/>
                </a:xfrm>
                <a:custGeom>
                  <a:avLst/>
                  <a:gdLst>
                    <a:gd name="T0" fmla="*/ 220 w 220"/>
                    <a:gd name="T1" fmla="*/ 154 h 308"/>
                    <a:gd name="T2" fmla="*/ 210 w 220"/>
                    <a:gd name="T3" fmla="*/ 134 h 308"/>
                    <a:gd name="T4" fmla="*/ 44 w 220"/>
                    <a:gd name="T5" fmla="*/ 8 h 308"/>
                    <a:gd name="T6" fmla="*/ 9 w 220"/>
                    <a:gd name="T7" fmla="*/ 13 h 308"/>
                    <a:gd name="T8" fmla="*/ 13 w 220"/>
                    <a:gd name="T9" fmla="*/ 49 h 308"/>
                    <a:gd name="T10" fmla="*/ 14 w 220"/>
                    <a:gd name="T11" fmla="*/ 49 h 308"/>
                    <a:gd name="T12" fmla="*/ 152 w 220"/>
                    <a:gd name="T13" fmla="*/ 154 h 308"/>
                    <a:gd name="T14" fmla="*/ 14 w 220"/>
                    <a:gd name="T15" fmla="*/ 259 h 308"/>
                    <a:gd name="T16" fmla="*/ 8 w 220"/>
                    <a:gd name="T17" fmla="*/ 294 h 308"/>
                    <a:gd name="T18" fmla="*/ 44 w 220"/>
                    <a:gd name="T19" fmla="*/ 300 h 308"/>
                    <a:gd name="T20" fmla="*/ 44 w 220"/>
                    <a:gd name="T21" fmla="*/ 299 h 308"/>
                    <a:gd name="T22" fmla="*/ 210 w 220"/>
                    <a:gd name="T23" fmla="*/ 174 h 308"/>
                    <a:gd name="T24" fmla="*/ 220 w 220"/>
                    <a:gd name="T25"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08">
                      <a:moveTo>
                        <a:pt x="220" y="154"/>
                      </a:moveTo>
                      <a:cubicBezTo>
                        <a:pt x="220" y="146"/>
                        <a:pt x="216" y="138"/>
                        <a:pt x="210" y="134"/>
                      </a:cubicBezTo>
                      <a:cubicBezTo>
                        <a:pt x="44" y="8"/>
                        <a:pt x="44" y="8"/>
                        <a:pt x="44" y="8"/>
                      </a:cubicBezTo>
                      <a:cubicBezTo>
                        <a:pt x="33" y="0"/>
                        <a:pt x="17" y="2"/>
                        <a:pt x="9" y="13"/>
                      </a:cubicBezTo>
                      <a:cubicBezTo>
                        <a:pt x="0" y="24"/>
                        <a:pt x="2" y="40"/>
                        <a:pt x="13" y="49"/>
                      </a:cubicBezTo>
                      <a:cubicBezTo>
                        <a:pt x="13" y="49"/>
                        <a:pt x="13" y="49"/>
                        <a:pt x="14" y="49"/>
                      </a:cubicBezTo>
                      <a:cubicBezTo>
                        <a:pt x="152" y="154"/>
                        <a:pt x="152" y="154"/>
                        <a:pt x="152" y="154"/>
                      </a:cubicBezTo>
                      <a:cubicBezTo>
                        <a:pt x="14" y="259"/>
                        <a:pt x="14" y="259"/>
                        <a:pt x="14" y="259"/>
                      </a:cubicBezTo>
                      <a:cubicBezTo>
                        <a:pt x="2" y="267"/>
                        <a:pt x="0" y="283"/>
                        <a:pt x="8" y="294"/>
                      </a:cubicBezTo>
                      <a:cubicBezTo>
                        <a:pt x="17" y="306"/>
                        <a:pt x="33" y="308"/>
                        <a:pt x="44" y="300"/>
                      </a:cubicBezTo>
                      <a:cubicBezTo>
                        <a:pt x="44" y="300"/>
                        <a:pt x="44" y="300"/>
                        <a:pt x="44" y="299"/>
                      </a:cubicBezTo>
                      <a:cubicBezTo>
                        <a:pt x="210" y="174"/>
                        <a:pt x="210" y="174"/>
                        <a:pt x="210" y="174"/>
                      </a:cubicBezTo>
                      <a:cubicBezTo>
                        <a:pt x="216" y="170"/>
                        <a:pt x="220" y="162"/>
                        <a:pt x="22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93">
                  <a:extLst>
                    <a:ext uri="{FF2B5EF4-FFF2-40B4-BE49-F238E27FC236}">
                      <a16:creationId xmlns:a16="http://schemas.microsoft.com/office/drawing/2014/main" id="{96B5A1F3-9217-3B41-38DD-B38C2B98F14A}"/>
                    </a:ext>
                  </a:extLst>
                </p:cNvPr>
                <p:cNvSpPr>
                  <a:spLocks/>
                </p:cNvSpPr>
                <p:nvPr/>
              </p:nvSpPr>
              <p:spPr bwMode="auto">
                <a:xfrm>
                  <a:off x="-265" y="1483"/>
                  <a:ext cx="42" cy="160"/>
                </a:xfrm>
                <a:custGeom>
                  <a:avLst/>
                  <a:gdLst>
                    <a:gd name="T0" fmla="*/ 88 w 112"/>
                    <a:gd name="T1" fmla="*/ 2 h 426"/>
                    <a:gd name="T2" fmla="*/ 59 w 112"/>
                    <a:gd name="T3" fmla="*/ 24 h 426"/>
                    <a:gd name="T4" fmla="*/ 2 w 112"/>
                    <a:gd name="T5" fmla="*/ 397 h 426"/>
                    <a:gd name="T6" fmla="*/ 24 w 112"/>
                    <a:gd name="T7" fmla="*/ 426 h 426"/>
                    <a:gd name="T8" fmla="*/ 28 w 112"/>
                    <a:gd name="T9" fmla="*/ 426 h 426"/>
                    <a:gd name="T10" fmla="*/ 53 w 112"/>
                    <a:gd name="T11" fmla="*/ 404 h 426"/>
                    <a:gd name="T12" fmla="*/ 110 w 112"/>
                    <a:gd name="T13" fmla="*/ 31 h 426"/>
                    <a:gd name="T14" fmla="*/ 88 w 112"/>
                    <a:gd name="T15" fmla="*/ 2 h 426"/>
                    <a:gd name="T16" fmla="*/ 88 w 112"/>
                    <a:gd name="T17" fmla="*/ 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426">
                      <a:moveTo>
                        <a:pt x="88" y="2"/>
                      </a:moveTo>
                      <a:cubicBezTo>
                        <a:pt x="74" y="0"/>
                        <a:pt x="61" y="10"/>
                        <a:pt x="59" y="24"/>
                      </a:cubicBezTo>
                      <a:cubicBezTo>
                        <a:pt x="2" y="397"/>
                        <a:pt x="2" y="397"/>
                        <a:pt x="2" y="397"/>
                      </a:cubicBezTo>
                      <a:cubicBezTo>
                        <a:pt x="0" y="411"/>
                        <a:pt x="10" y="424"/>
                        <a:pt x="24" y="426"/>
                      </a:cubicBezTo>
                      <a:cubicBezTo>
                        <a:pt x="25" y="426"/>
                        <a:pt x="26" y="426"/>
                        <a:pt x="28" y="426"/>
                      </a:cubicBezTo>
                      <a:cubicBezTo>
                        <a:pt x="40" y="426"/>
                        <a:pt x="51" y="417"/>
                        <a:pt x="53" y="404"/>
                      </a:cubicBezTo>
                      <a:cubicBezTo>
                        <a:pt x="110" y="31"/>
                        <a:pt x="110" y="31"/>
                        <a:pt x="110" y="31"/>
                      </a:cubicBezTo>
                      <a:cubicBezTo>
                        <a:pt x="112" y="17"/>
                        <a:pt x="102" y="4"/>
                        <a:pt x="88" y="2"/>
                      </a:cubicBezTo>
                      <a:cubicBezTo>
                        <a:pt x="88" y="2"/>
                        <a:pt x="88" y="2"/>
                        <a:pt x="8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61" name="Graphic 60">
                <a:extLst>
                  <a:ext uri="{FF2B5EF4-FFF2-40B4-BE49-F238E27FC236}">
                    <a16:creationId xmlns:a16="http://schemas.microsoft.com/office/drawing/2014/main" id="{09BAA58B-E76B-5A65-DCFE-F026C03244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37419" y="4913247"/>
                <a:ext cx="329045" cy="329045"/>
              </a:xfrm>
              <a:prstGeom prst="rect">
                <a:avLst/>
              </a:prstGeom>
            </p:spPr>
          </p:pic>
        </p:grpSp>
        <p:sp>
          <p:nvSpPr>
            <p:cNvPr id="84" name="Rectangle 83">
              <a:extLst>
                <a:ext uri="{FF2B5EF4-FFF2-40B4-BE49-F238E27FC236}">
                  <a16:creationId xmlns:a16="http://schemas.microsoft.com/office/drawing/2014/main" id="{AE168AF3-9E1E-9150-9CDC-07B5E8DF4E0C}"/>
                </a:ext>
              </a:extLst>
            </p:cNvPr>
            <p:cNvSpPr/>
            <p:nvPr/>
          </p:nvSpPr>
          <p:spPr>
            <a:xfrm>
              <a:off x="513783" y="2215478"/>
              <a:ext cx="2213431" cy="600164"/>
            </a:xfrm>
            <a:prstGeom prst="rect">
              <a:avLst/>
            </a:prstGeom>
            <a:noFill/>
          </p:spPr>
          <p:txBody>
            <a:bodyPr wrap="square" rtlCol="0">
              <a:spAutoFit/>
            </a:bodyPr>
            <a:lstStyle/>
            <a:p>
              <a:r>
                <a:rPr lang="en-US" sz="1100" dirty="0"/>
                <a:t>Increased number of Services makes integration setup and E2E tests complex</a:t>
              </a:r>
            </a:p>
          </p:txBody>
        </p:sp>
        <p:sp>
          <p:nvSpPr>
            <p:cNvPr id="86" name="TextBox 85">
              <a:extLst>
                <a:ext uri="{FF2B5EF4-FFF2-40B4-BE49-F238E27FC236}">
                  <a16:creationId xmlns:a16="http://schemas.microsoft.com/office/drawing/2014/main" id="{F76C2648-0611-0FBA-0482-24EAC4DACC9A}"/>
                </a:ext>
              </a:extLst>
            </p:cNvPr>
            <p:cNvSpPr txBox="1"/>
            <p:nvPr/>
          </p:nvSpPr>
          <p:spPr>
            <a:xfrm>
              <a:off x="9220743" y="4287874"/>
              <a:ext cx="2736791" cy="769441"/>
            </a:xfrm>
            <a:prstGeom prst="rect">
              <a:avLst/>
            </a:prstGeom>
            <a:noFill/>
          </p:spPr>
          <p:txBody>
            <a:bodyPr wrap="square">
              <a:spAutoFit/>
            </a:bodyPr>
            <a:lstStyle/>
            <a:p>
              <a:r>
                <a:rPr lang="en-US" sz="1100" dirty="0"/>
                <a:t>Service development across different teams &amp; diverse technology stacks create information barriers and makes issue resolutions complicated</a:t>
              </a:r>
            </a:p>
          </p:txBody>
        </p:sp>
        <p:sp>
          <p:nvSpPr>
            <p:cNvPr id="87" name="Rectangle 86">
              <a:extLst>
                <a:ext uri="{FF2B5EF4-FFF2-40B4-BE49-F238E27FC236}">
                  <a16:creationId xmlns:a16="http://schemas.microsoft.com/office/drawing/2014/main" id="{F05A87D4-C4AE-E6B5-B252-DD88DA1C5BCF}"/>
                </a:ext>
              </a:extLst>
            </p:cNvPr>
            <p:cNvSpPr/>
            <p:nvPr/>
          </p:nvSpPr>
          <p:spPr>
            <a:xfrm>
              <a:off x="2902577" y="2239561"/>
              <a:ext cx="1291783" cy="556499"/>
            </a:xfrm>
            <a:prstGeom prst="rect">
              <a:avLst/>
            </a:prstGeom>
          </p:spPr>
          <p:txBody>
            <a:bodyPr wrap="square">
              <a:spAutoFit/>
            </a:bodyPr>
            <a:lstStyle/>
            <a:p>
              <a:pPr marL="0" marR="0" lvl="0" indent="0" algn="r" defTabSz="914378" rtl="0" eaLnBrk="1" fontAlgn="auto" latinLnBrk="0" hangingPunct="1">
                <a:lnSpc>
                  <a:spcPts val="1800"/>
                </a:lnSpc>
                <a:spcBef>
                  <a:spcPts val="100"/>
                </a:spcBef>
                <a:spcAft>
                  <a:spcPts val="0"/>
                </a:spcAft>
                <a:buClrTx/>
                <a:buSzTx/>
                <a:buFontTx/>
                <a:buNone/>
                <a:tabLst/>
                <a:defRPr/>
              </a:pPr>
              <a:r>
                <a:rPr kumimoji="0" lang="en-US" sz="1400" b="1" i="0" u="none" strike="noStrike" kern="1200" cap="none" spc="-1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Complex</a:t>
              </a:r>
            </a:p>
            <a:p>
              <a:pPr marL="0" marR="0" lvl="0" indent="0" algn="r" defTabSz="914378" rtl="0" eaLnBrk="1" fontAlgn="auto" latinLnBrk="0" hangingPunct="1">
                <a:lnSpc>
                  <a:spcPts val="1800"/>
                </a:lnSpc>
                <a:spcBef>
                  <a:spcPts val="100"/>
                </a:spcBef>
                <a:spcAft>
                  <a:spcPts val="0"/>
                </a:spcAft>
                <a:buClrTx/>
                <a:buSzTx/>
                <a:buFontTx/>
                <a:buNone/>
                <a:tabLst/>
                <a:defRPr/>
              </a:pPr>
              <a:r>
                <a:rPr lang="en-US" sz="1400" b="1" spc="-10" dirty="0">
                  <a:solidFill>
                    <a:srgbClr val="000000"/>
                  </a:solidFill>
                  <a:latin typeface="Calibri Light" panose="020F0302020204030204" pitchFamily="34" charset="0"/>
                  <a:cs typeface="Calibri Light" panose="020F0302020204030204" pitchFamily="34" charset="0"/>
                </a:rPr>
                <a:t>Environments</a:t>
              </a:r>
              <a:endParaRPr kumimoji="0" lang="en-US" sz="1400" b="1" i="0" u="none" strike="noStrike" kern="1200" cap="none" spc="-1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cxnSp>
          <p:nvCxnSpPr>
            <p:cNvPr id="88" name="Straight Connector 87">
              <a:extLst>
                <a:ext uri="{FF2B5EF4-FFF2-40B4-BE49-F238E27FC236}">
                  <a16:creationId xmlns:a16="http://schemas.microsoft.com/office/drawing/2014/main" id="{F9495006-F9F9-063D-34A9-9A601A114E82}"/>
                </a:ext>
              </a:extLst>
            </p:cNvPr>
            <p:cNvCxnSpPr/>
            <p:nvPr/>
          </p:nvCxnSpPr>
          <p:spPr bwMode="auto">
            <a:xfrm>
              <a:off x="2931325" y="2341556"/>
              <a:ext cx="0" cy="289505"/>
            </a:xfrm>
            <a:prstGeom prst="line">
              <a:avLst/>
            </a:prstGeom>
            <a:solidFill>
              <a:schemeClr val="folHlink"/>
            </a:solidFill>
            <a:ln w="38100" cap="rnd" cmpd="sng" algn="ctr">
              <a:solidFill>
                <a:srgbClr val="00CC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 name="TextBox 89">
              <a:extLst>
                <a:ext uri="{FF2B5EF4-FFF2-40B4-BE49-F238E27FC236}">
                  <a16:creationId xmlns:a16="http://schemas.microsoft.com/office/drawing/2014/main" id="{8891750D-B459-97C1-8BF7-79A2C4617793}"/>
                </a:ext>
              </a:extLst>
            </p:cNvPr>
            <p:cNvSpPr txBox="1"/>
            <p:nvPr/>
          </p:nvSpPr>
          <p:spPr>
            <a:xfrm>
              <a:off x="686322" y="4417578"/>
              <a:ext cx="2337364" cy="600164"/>
            </a:xfrm>
            <a:prstGeom prst="rect">
              <a:avLst/>
            </a:prstGeom>
          </p:spPr>
          <p:txBody>
            <a:bodyPr wrap="square">
              <a:spAutoFit/>
            </a:bodyPr>
            <a:lstStyle>
              <a:defPPr>
                <a:defRPr lang="en-US"/>
              </a:defPPr>
              <a:lvl1pPr>
                <a:defRPr sz="1100"/>
              </a:lvl1pPr>
            </a:lstStyle>
            <a:p>
              <a:r>
                <a:rPr lang="en-US" dirty="0"/>
                <a:t>With distributed deployments, the failure points are now multifold resulting in high MTTD/MTTR</a:t>
              </a:r>
            </a:p>
          </p:txBody>
        </p:sp>
        <p:sp>
          <p:nvSpPr>
            <p:cNvPr id="91" name="Rectangle 90">
              <a:extLst>
                <a:ext uri="{FF2B5EF4-FFF2-40B4-BE49-F238E27FC236}">
                  <a16:creationId xmlns:a16="http://schemas.microsoft.com/office/drawing/2014/main" id="{B3683C8E-7AC5-9B23-CCE0-EFD8C6881DAA}"/>
                </a:ext>
              </a:extLst>
            </p:cNvPr>
            <p:cNvSpPr/>
            <p:nvPr/>
          </p:nvSpPr>
          <p:spPr>
            <a:xfrm>
              <a:off x="7948871" y="2320831"/>
              <a:ext cx="1337509" cy="543675"/>
            </a:xfrm>
            <a:prstGeom prst="rect">
              <a:avLst/>
            </a:prstGeom>
          </p:spPr>
          <p:txBody>
            <a:bodyPr wrap="square">
              <a:spAutoFit/>
            </a:bodyPr>
            <a:lstStyle/>
            <a:p>
              <a:pPr marL="0" marR="0" lvl="0" indent="0" algn="l" defTabSz="914378" rtl="0" eaLnBrk="1" fontAlgn="auto" latinLnBrk="0" hangingPunct="1">
                <a:lnSpc>
                  <a:spcPts val="1800"/>
                </a:lnSpc>
                <a:spcBef>
                  <a:spcPts val="100"/>
                </a:spcBef>
                <a:spcAft>
                  <a:spcPts val="0"/>
                </a:spcAft>
                <a:buClrTx/>
                <a:buSzTx/>
                <a:buFontTx/>
                <a:buNone/>
                <a:tabLst/>
                <a:defRPr/>
              </a:pPr>
              <a:r>
                <a:rPr kumimoji="0" lang="en-US" sz="1400" b="1" i="0" u="none" strike="noStrike" kern="1200" cap="none" spc="-1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Data Synchronization</a:t>
              </a:r>
            </a:p>
          </p:txBody>
        </p:sp>
        <p:sp>
          <p:nvSpPr>
            <p:cNvPr id="92" name="TextBox 91">
              <a:extLst>
                <a:ext uri="{FF2B5EF4-FFF2-40B4-BE49-F238E27FC236}">
                  <a16:creationId xmlns:a16="http://schemas.microsoft.com/office/drawing/2014/main" id="{CDC49B8F-E4B1-090D-F6C1-C5CC9AB4FCD6}"/>
                </a:ext>
              </a:extLst>
            </p:cNvPr>
            <p:cNvSpPr txBox="1"/>
            <p:nvPr/>
          </p:nvSpPr>
          <p:spPr>
            <a:xfrm>
              <a:off x="9457778" y="2267621"/>
              <a:ext cx="2242623" cy="600164"/>
            </a:xfrm>
            <a:prstGeom prst="rect">
              <a:avLst/>
            </a:prstGeom>
            <a:noFill/>
          </p:spPr>
          <p:txBody>
            <a:bodyPr wrap="square">
              <a:spAutoFit/>
            </a:bodyPr>
            <a:lstStyle/>
            <a:p>
              <a:r>
                <a:rPr lang="en-US" sz="1100" dirty="0"/>
                <a:t>Validating data consistencies across varied data sources and different services</a:t>
              </a:r>
            </a:p>
          </p:txBody>
        </p:sp>
      </p:grpSp>
      <p:sp>
        <p:nvSpPr>
          <p:cNvPr id="95" name="Slide Number Placeholder 94">
            <a:extLst>
              <a:ext uri="{FF2B5EF4-FFF2-40B4-BE49-F238E27FC236}">
                <a16:creationId xmlns:a16="http://schemas.microsoft.com/office/drawing/2014/main" id="{B2904584-DF21-26B2-1E8C-2ED318DACAF4}"/>
              </a:ext>
            </a:extLst>
          </p:cNvPr>
          <p:cNvSpPr>
            <a:spLocks noGrp="1"/>
          </p:cNvSpPr>
          <p:nvPr>
            <p:ph type="sldNum" sz="quarter" idx="12"/>
          </p:nvPr>
        </p:nvSpPr>
        <p:spPr/>
        <p:txBody>
          <a:bodyPr/>
          <a:lstStyle/>
          <a:p>
            <a:fld id="{473EB992-B328-4DC7-93F0-3E59D9321942}" type="slidenum">
              <a:rPr lang="en-US" smtClean="0"/>
              <a:t>5</a:t>
            </a:fld>
            <a:endParaRPr lang="en-US"/>
          </a:p>
        </p:txBody>
      </p:sp>
    </p:spTree>
    <p:extLst>
      <p:ext uri="{BB962C8B-B14F-4D97-AF65-F5344CB8AC3E}">
        <p14:creationId xmlns:p14="http://schemas.microsoft.com/office/powerpoint/2010/main" val="249515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32F57125-4A9A-4B57-B2C5-4960893F2BF0}"/>
              </a:ext>
            </a:extLst>
          </p:cNvPr>
          <p:cNvPicPr>
            <a:picLocks noGrp="1" noChangeAspect="1"/>
          </p:cNvPicPr>
          <p:nvPr>
            <p:ph type="pic" sz="quarter" idx="10"/>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t="565" b="565"/>
          <a:stretch/>
        </p:blipFill>
        <p:spPr>
          <a:xfrm>
            <a:off x="0" y="35718"/>
            <a:ext cx="12192000" cy="6786563"/>
          </a:xfrm>
          <a:prstGeom prst="rect">
            <a:avLst/>
          </a:prstGeom>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6827520" y="39272"/>
            <a:ext cx="536448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970121" y="2310332"/>
            <a:ext cx="5079274" cy="2387600"/>
          </a:xfrm>
        </p:spPr>
        <p:txBody>
          <a:bodyPr/>
          <a:lstStyle/>
          <a:p>
            <a:r>
              <a:rPr lang="en-US" dirty="0"/>
              <a:t>Observable  Systems</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827520" y="4872554"/>
            <a:ext cx="502920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958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518B4CB-5F35-464A-A05B-85AE8C97A581}"/>
              </a:ext>
            </a:extLst>
          </p:cNvPr>
          <p:cNvSpPr>
            <a:spLocks noGrp="1"/>
          </p:cNvSpPr>
          <p:nvPr>
            <p:ph type="title"/>
          </p:nvPr>
        </p:nvSpPr>
        <p:spPr>
          <a:xfrm>
            <a:off x="238541" y="316080"/>
            <a:ext cx="11340000" cy="387798"/>
          </a:xfrm>
          <a:noFill/>
          <a:ln w="12700">
            <a:noFill/>
            <a:miter lim="800000"/>
            <a:headEnd/>
            <a:tailEnd/>
          </a:ln>
        </p:spPr>
        <p:txBody>
          <a:bodyPr vert="horz" wrap="square" lIns="0" tIns="0" rIns="0" bIns="0" numCol="1" anchor="t" anchorCtr="0" compatLnSpc="1">
            <a:prstTxWarp prst="textNoShape">
              <a:avLst/>
            </a:prstTxWarp>
            <a:spAutoFit/>
          </a:bodyPr>
          <a:lstStyle/>
          <a:p>
            <a:pPr defTabSz="914400" fontAlgn="base">
              <a:spcAft>
                <a:spcPct val="0"/>
              </a:spcAft>
            </a:pPr>
            <a:r>
              <a:rPr lang="en-IN" sz="2800" b="1" dirty="0">
                <a:solidFill>
                  <a:schemeClr val="tx1"/>
                </a:solidFill>
                <a:latin typeface="Calibri Light"/>
                <a:cs typeface="Calibri Light"/>
              </a:rPr>
              <a:t>What is Observability?</a:t>
            </a:r>
          </a:p>
        </p:txBody>
      </p:sp>
      <p:sp>
        <p:nvSpPr>
          <p:cNvPr id="4" name="Rectangle 3">
            <a:extLst>
              <a:ext uri="{FF2B5EF4-FFF2-40B4-BE49-F238E27FC236}">
                <a16:creationId xmlns:a16="http://schemas.microsoft.com/office/drawing/2014/main" id="{81DEC9B2-7980-459F-A011-FFAF866BCD26}"/>
              </a:ext>
            </a:extLst>
          </p:cNvPr>
          <p:cNvSpPr/>
          <p:nvPr/>
        </p:nvSpPr>
        <p:spPr>
          <a:xfrm>
            <a:off x="788956" y="4090660"/>
            <a:ext cx="9681820" cy="1015663"/>
          </a:xfrm>
          <a:prstGeom prst="rect">
            <a:avLst/>
          </a:prstGeom>
        </p:spPr>
        <p:txBody>
          <a:bodyPr wrap="square">
            <a:spAutoFit/>
          </a:bodyPr>
          <a:lstStyle/>
          <a:p>
            <a:pPr marL="342900" indent="-342900">
              <a:buFont typeface="+mj-lt"/>
              <a:buAutoNum type="arabicPeriod"/>
            </a:pPr>
            <a:endParaRPr lang="en-US" sz="1200" dirty="0"/>
          </a:p>
          <a:p>
            <a:pPr marL="342900" indent="-342900">
              <a:buFont typeface="+mj-lt"/>
              <a:buAutoNum type="arabicPeriod"/>
            </a:pPr>
            <a:r>
              <a:rPr lang="en-US" sz="1200" dirty="0"/>
              <a:t>Metrics: Quantitative measurements about processes and infrastructure over an interval of time to identify trends, spikes, or anomalies. </a:t>
            </a:r>
            <a:r>
              <a:rPr lang="en-US" sz="1200" dirty="0" err="1"/>
              <a:t>E.g.,CPU</a:t>
            </a:r>
            <a:r>
              <a:rPr lang="en-US" sz="1200" dirty="0"/>
              <a:t> Utilization %, Disk I/O operations</a:t>
            </a:r>
          </a:p>
          <a:p>
            <a:pPr marL="342900" indent="-342900">
              <a:buFont typeface="+mj-lt"/>
              <a:buAutoNum type="arabicPeriod"/>
            </a:pPr>
            <a:r>
              <a:rPr lang="en-US" sz="1200" dirty="0"/>
              <a:t>Logs: Timestamped event messages – structured / unstructured – emitted by services or other components to troubleshoot/debug </a:t>
            </a:r>
          </a:p>
          <a:p>
            <a:pPr marL="342900" indent="-342900">
              <a:buFont typeface="+mj-lt"/>
              <a:buAutoNum type="arabicPeriod"/>
            </a:pPr>
            <a:r>
              <a:rPr lang="en-US" sz="1200" dirty="0"/>
              <a:t>Traces:  represents the end-to-end journey of a request through a distributed system to provide visibility of application behavior</a:t>
            </a:r>
          </a:p>
        </p:txBody>
      </p:sp>
      <p:sp>
        <p:nvSpPr>
          <p:cNvPr id="6" name="TextBox 5">
            <a:extLst>
              <a:ext uri="{FF2B5EF4-FFF2-40B4-BE49-F238E27FC236}">
                <a16:creationId xmlns:a16="http://schemas.microsoft.com/office/drawing/2014/main" id="{C9C655B3-733D-B9FB-7454-D58065C9E147}"/>
              </a:ext>
            </a:extLst>
          </p:cNvPr>
          <p:cNvSpPr txBox="1"/>
          <p:nvPr/>
        </p:nvSpPr>
        <p:spPr>
          <a:xfrm>
            <a:off x="512525" y="1225333"/>
            <a:ext cx="11066016" cy="523220"/>
          </a:xfrm>
          <a:prstGeom prst="rect">
            <a:avLst/>
          </a:prstGeom>
          <a:noFill/>
        </p:spPr>
        <p:txBody>
          <a:bodyPr wrap="square">
            <a:spAutoFit/>
          </a:bodyPr>
          <a:lstStyle/>
          <a:p>
            <a:r>
              <a:rPr lang="en-US" sz="1400" b="0" i="0" dirty="0">
                <a:effectLst/>
              </a:rPr>
              <a:t>Observability is the extent to which you can understand the internal state or condition of a complex system based only on knowledge of </a:t>
            </a:r>
            <a:r>
              <a:rPr lang="en-US" sz="1400" dirty="0"/>
              <a:t>its external outputs. </a:t>
            </a:r>
          </a:p>
        </p:txBody>
      </p:sp>
      <p:pic>
        <p:nvPicPr>
          <p:cNvPr id="1028" name="Picture 4" descr="What is observability? in e-commerce">
            <a:extLst>
              <a:ext uri="{FF2B5EF4-FFF2-40B4-BE49-F238E27FC236}">
                <a16:creationId xmlns:a16="http://schemas.microsoft.com/office/drawing/2014/main" id="{984F8B62-E1D9-0554-A605-085C257E623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0333" r="2157" b="18333"/>
          <a:stretch/>
        </p:blipFill>
        <p:spPr bwMode="auto">
          <a:xfrm>
            <a:off x="2892208" y="2063517"/>
            <a:ext cx="5475316" cy="19306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AA86344B-43D0-1FD0-9947-7C0D49F2A288}"/>
              </a:ext>
            </a:extLst>
          </p:cNvPr>
          <p:cNvSpPr>
            <a:spLocks noGrp="1"/>
          </p:cNvSpPr>
          <p:nvPr>
            <p:ph type="sldNum" sz="quarter" idx="12"/>
          </p:nvPr>
        </p:nvSpPr>
        <p:spPr>
          <a:xfrm>
            <a:off x="9378880" y="6466520"/>
            <a:ext cx="2743200" cy="365125"/>
          </a:xfrm>
        </p:spPr>
        <p:txBody>
          <a:bodyPr/>
          <a:lstStyle/>
          <a:p>
            <a:fld id="{473EB992-B328-4DC7-93F0-3E59D9321942}" type="slidenum">
              <a:rPr lang="en-US" smtClean="0"/>
              <a:t>7</a:t>
            </a:fld>
            <a:endParaRPr lang="en-US" dirty="0"/>
          </a:p>
        </p:txBody>
      </p:sp>
      <p:sp>
        <p:nvSpPr>
          <p:cNvPr id="8" name="TextBox 7">
            <a:extLst>
              <a:ext uri="{FF2B5EF4-FFF2-40B4-BE49-F238E27FC236}">
                <a16:creationId xmlns:a16="http://schemas.microsoft.com/office/drawing/2014/main" id="{75BC47CA-7C9D-E266-6250-BEE392CE5E06}"/>
              </a:ext>
            </a:extLst>
          </p:cNvPr>
          <p:cNvSpPr txBox="1"/>
          <p:nvPr/>
        </p:nvSpPr>
        <p:spPr>
          <a:xfrm>
            <a:off x="1597315" y="5478904"/>
            <a:ext cx="7843395" cy="276999"/>
          </a:xfrm>
          <a:prstGeom prst="rect">
            <a:avLst/>
          </a:prstGeom>
          <a:noFill/>
        </p:spPr>
        <p:txBody>
          <a:bodyPr wrap="square">
            <a:spAutoFit/>
          </a:bodyPr>
          <a:lstStyle/>
          <a:p>
            <a:r>
              <a:rPr lang="en-US" sz="1200" b="1" dirty="0"/>
              <a:t>Application c</a:t>
            </a:r>
            <a:r>
              <a:rPr lang="en-US" sz="1200" b="1" i="0" dirty="0">
                <a:effectLst/>
              </a:rPr>
              <a:t>ode needs to be instrumented to emit signals such as traces, metrics, and logs </a:t>
            </a:r>
            <a:endParaRPr lang="en-US" sz="1200" b="1" dirty="0"/>
          </a:p>
        </p:txBody>
      </p:sp>
      <p:pic>
        <p:nvPicPr>
          <p:cNvPr id="4098" name="Picture 2" descr="Lightbulb - Free business icons">
            <a:extLst>
              <a:ext uri="{FF2B5EF4-FFF2-40B4-BE49-F238E27FC236}">
                <a16:creationId xmlns:a16="http://schemas.microsoft.com/office/drawing/2014/main" id="{C0F97AD6-C712-1B21-C952-13F8BEA64095}"/>
              </a:ext>
            </a:extLst>
          </p:cNvPr>
          <p:cNvPicPr>
            <a:picLocks noChangeAspect="1" noChangeArrowheads="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296612" y="5455200"/>
            <a:ext cx="290655" cy="2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035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2"/>
          <p:cNvSpPr txBox="1">
            <a:spLocks/>
          </p:cNvSpPr>
          <p:nvPr/>
        </p:nvSpPr>
        <p:spPr bwMode="auto">
          <a:xfrm>
            <a:off x="146969" y="223143"/>
            <a:ext cx="4968153" cy="43088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defPPr>
              <a:defRPr lang="en-US"/>
            </a:defPPr>
            <a:lvl1pPr fontAlgn="base">
              <a:spcBef>
                <a:spcPct val="0"/>
              </a:spcBef>
              <a:spcAft>
                <a:spcPct val="0"/>
              </a:spcAft>
              <a:defRPr sz="3200" b="1" i="0" baseline="0">
                <a:latin typeface="Calibri Light"/>
                <a:ea typeface="+mj-ea"/>
                <a:cs typeface="Calibri Light"/>
              </a:defRPr>
            </a:lvl1pPr>
            <a:lvl2pPr fontAlgn="base">
              <a:spcBef>
                <a:spcPct val="0"/>
              </a:spcBef>
              <a:spcAft>
                <a:spcPct val="0"/>
              </a:spcAft>
              <a:defRPr sz="2667">
                <a:solidFill>
                  <a:schemeClr val="accent1"/>
                </a:solidFill>
                <a:latin typeface="Arial" pitchFamily="34" charset="0"/>
                <a:ea typeface="STKaiti" pitchFamily="2" charset="-122"/>
                <a:cs typeface="Geneva" pitchFamily="34" charset="0"/>
              </a:defRPr>
            </a:lvl2pPr>
            <a:lvl3pPr fontAlgn="base">
              <a:spcBef>
                <a:spcPct val="0"/>
              </a:spcBef>
              <a:spcAft>
                <a:spcPct val="0"/>
              </a:spcAft>
              <a:defRPr sz="2667">
                <a:solidFill>
                  <a:schemeClr val="accent1"/>
                </a:solidFill>
                <a:latin typeface="Arial" pitchFamily="34" charset="0"/>
                <a:ea typeface="STKaiti" pitchFamily="2" charset="-122"/>
                <a:cs typeface="Geneva" pitchFamily="34" charset="0"/>
              </a:defRPr>
            </a:lvl3pPr>
            <a:lvl4pPr fontAlgn="base">
              <a:spcBef>
                <a:spcPct val="0"/>
              </a:spcBef>
              <a:spcAft>
                <a:spcPct val="0"/>
              </a:spcAft>
              <a:defRPr sz="2667">
                <a:solidFill>
                  <a:schemeClr val="accent1"/>
                </a:solidFill>
                <a:latin typeface="Arial" pitchFamily="34" charset="0"/>
                <a:ea typeface="STKaiti" pitchFamily="2" charset="-122"/>
                <a:cs typeface="Geneva" pitchFamily="34" charset="0"/>
              </a:defRPr>
            </a:lvl4pPr>
            <a:lvl5pPr fontAlgn="base">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a:lstStyle>
          <a:p>
            <a:r>
              <a:rPr lang="en-US" sz="2800" dirty="0"/>
              <a:t>The Need for Observable Systems</a:t>
            </a:r>
          </a:p>
        </p:txBody>
      </p:sp>
      <p:sp>
        <p:nvSpPr>
          <p:cNvPr id="14" name="Freeform: Shape 13">
            <a:extLst>
              <a:ext uri="{FF2B5EF4-FFF2-40B4-BE49-F238E27FC236}">
                <a16:creationId xmlns:a16="http://schemas.microsoft.com/office/drawing/2014/main" id="{B9377BCA-8B09-F830-EAB4-C88BBD2078DE}"/>
              </a:ext>
            </a:extLst>
          </p:cNvPr>
          <p:cNvSpPr/>
          <p:nvPr/>
        </p:nvSpPr>
        <p:spPr>
          <a:xfrm>
            <a:off x="4082308" y="1290918"/>
            <a:ext cx="3931964" cy="3668224"/>
          </a:xfrm>
          <a:custGeom>
            <a:avLst/>
            <a:gdLst>
              <a:gd name="connsiteX0" fmla="*/ 848280 w 3931964"/>
              <a:gd name="connsiteY0" fmla="*/ 0 h 3668224"/>
              <a:gd name="connsiteX1" fmla="*/ 5598 w 3931964"/>
              <a:gd name="connsiteY1" fmla="*/ 3128682 h 3668224"/>
              <a:gd name="connsiteX2" fmla="*/ 1215833 w 3931964"/>
              <a:gd name="connsiteY2" fmla="*/ 3576917 h 3668224"/>
              <a:gd name="connsiteX3" fmla="*/ 1404092 w 3931964"/>
              <a:gd name="connsiteY3" fmla="*/ 2115670 h 3668224"/>
              <a:gd name="connsiteX4" fmla="*/ 1404092 w 3931964"/>
              <a:gd name="connsiteY4" fmla="*/ 2115670 h 3668224"/>
              <a:gd name="connsiteX5" fmla="*/ 3761810 w 3931964"/>
              <a:gd name="connsiteY5" fmla="*/ 2384611 h 3668224"/>
              <a:gd name="connsiteX6" fmla="*/ 3761810 w 3931964"/>
              <a:gd name="connsiteY6" fmla="*/ 2384611 h 3668224"/>
              <a:gd name="connsiteX7" fmla="*/ 3923174 w 3931964"/>
              <a:gd name="connsiteY7" fmla="*/ 2429435 h 3668224"/>
              <a:gd name="connsiteX8" fmla="*/ 3896280 w 3931964"/>
              <a:gd name="connsiteY8" fmla="*/ 2429435 h 366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1964" h="3668224">
                <a:moveTo>
                  <a:pt x="848280" y="0"/>
                </a:moveTo>
                <a:cubicBezTo>
                  <a:pt x="396309" y="1266264"/>
                  <a:pt x="-55661" y="2532529"/>
                  <a:pt x="5598" y="3128682"/>
                </a:cubicBezTo>
                <a:cubicBezTo>
                  <a:pt x="66857" y="3724835"/>
                  <a:pt x="982751" y="3745752"/>
                  <a:pt x="1215833" y="3576917"/>
                </a:cubicBezTo>
                <a:cubicBezTo>
                  <a:pt x="1448915" y="3408082"/>
                  <a:pt x="1404092" y="2115670"/>
                  <a:pt x="1404092" y="2115670"/>
                </a:cubicBezTo>
                <a:lnTo>
                  <a:pt x="1404092" y="2115670"/>
                </a:lnTo>
                <a:lnTo>
                  <a:pt x="3761810" y="2384611"/>
                </a:lnTo>
                <a:lnTo>
                  <a:pt x="3761810" y="2384611"/>
                </a:lnTo>
                <a:lnTo>
                  <a:pt x="3923174" y="2429435"/>
                </a:lnTo>
                <a:cubicBezTo>
                  <a:pt x="3945586" y="2436906"/>
                  <a:pt x="3920933" y="2433170"/>
                  <a:pt x="3896280" y="242943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DF8F596-FDA9-B682-C440-AFCBD3210BB1}"/>
              </a:ext>
            </a:extLst>
          </p:cNvPr>
          <p:cNvGrpSpPr/>
          <p:nvPr/>
        </p:nvGrpSpPr>
        <p:grpSpPr>
          <a:xfrm>
            <a:off x="8491663" y="1528290"/>
            <a:ext cx="3590744" cy="600164"/>
            <a:chOff x="8484715" y="950259"/>
            <a:chExt cx="3590744" cy="600164"/>
          </a:xfrm>
        </p:grpSpPr>
        <p:cxnSp>
          <p:nvCxnSpPr>
            <p:cNvPr id="42" name="Straight Connector 41">
              <a:extLst>
                <a:ext uri="{FF2B5EF4-FFF2-40B4-BE49-F238E27FC236}">
                  <a16:creationId xmlns:a16="http://schemas.microsoft.com/office/drawing/2014/main" id="{A457E7E8-FDB4-DC44-40C0-5605E61711A9}"/>
                </a:ext>
              </a:extLst>
            </p:cNvPr>
            <p:cNvCxnSpPr>
              <a:cxnSpLocks/>
            </p:cNvCxnSpPr>
            <p:nvPr/>
          </p:nvCxnSpPr>
          <p:spPr>
            <a:xfrm>
              <a:off x="8484715" y="1246094"/>
              <a:ext cx="400432" cy="0"/>
            </a:xfrm>
            <a:prstGeom prst="line">
              <a:avLst/>
            </a:prstGeom>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95442E7-A645-3329-41E2-6B11A910CE6F}"/>
                </a:ext>
              </a:extLst>
            </p:cNvPr>
            <p:cNvSpPr txBox="1"/>
            <p:nvPr/>
          </p:nvSpPr>
          <p:spPr>
            <a:xfrm>
              <a:off x="8980366" y="950259"/>
              <a:ext cx="3095093" cy="600164"/>
            </a:xfrm>
            <a:prstGeom prst="rect">
              <a:avLst/>
            </a:prstGeom>
            <a:noFill/>
          </p:spPr>
          <p:txBody>
            <a:bodyPr wrap="square" rtlCol="0">
              <a:spAutoFit/>
            </a:bodyPr>
            <a:lstStyle/>
            <a:p>
              <a:r>
                <a:rPr lang="en-US" sz="1100" dirty="0"/>
                <a:t>Web User Journey:</a:t>
              </a:r>
            </a:p>
            <a:p>
              <a:r>
                <a:rPr lang="en-US" sz="1100" dirty="0"/>
                <a:t>Login as customer -&gt; Verify Address-&gt; Catalog -&gt; Add Cart -&gt; Place Order -&gt; Payment</a:t>
              </a:r>
            </a:p>
          </p:txBody>
        </p:sp>
      </p:grpSp>
      <p:sp>
        <p:nvSpPr>
          <p:cNvPr id="38" name="Freeform: Shape 37">
            <a:extLst>
              <a:ext uri="{FF2B5EF4-FFF2-40B4-BE49-F238E27FC236}">
                <a16:creationId xmlns:a16="http://schemas.microsoft.com/office/drawing/2014/main" id="{AF3D239B-76F1-875F-50E2-1F938228417E}"/>
              </a:ext>
            </a:extLst>
          </p:cNvPr>
          <p:cNvSpPr/>
          <p:nvPr/>
        </p:nvSpPr>
        <p:spPr>
          <a:xfrm>
            <a:off x="5273507" y="1246554"/>
            <a:ext cx="762948" cy="3883639"/>
          </a:xfrm>
          <a:custGeom>
            <a:avLst/>
            <a:gdLst>
              <a:gd name="connsiteX0" fmla="*/ 125506 w 762948"/>
              <a:gd name="connsiteY0" fmla="*/ 0 h 3883639"/>
              <a:gd name="connsiteX1" fmla="*/ 762000 w 762948"/>
              <a:gd name="connsiteY1" fmla="*/ 3818965 h 3883639"/>
              <a:gd name="connsiteX2" fmla="*/ 0 w 762948"/>
              <a:gd name="connsiteY2" fmla="*/ 2501153 h 3883639"/>
              <a:gd name="connsiteX3" fmla="*/ 0 w 762948"/>
              <a:gd name="connsiteY3" fmla="*/ 2501153 h 3883639"/>
            </a:gdLst>
            <a:ahLst/>
            <a:cxnLst>
              <a:cxn ang="0">
                <a:pos x="connsiteX0" y="connsiteY0"/>
              </a:cxn>
              <a:cxn ang="0">
                <a:pos x="connsiteX1" y="connsiteY1"/>
              </a:cxn>
              <a:cxn ang="0">
                <a:pos x="connsiteX2" y="connsiteY2"/>
              </a:cxn>
              <a:cxn ang="0">
                <a:pos x="connsiteX3" y="connsiteY3"/>
              </a:cxn>
            </a:cxnLst>
            <a:rect l="l" t="t" r="r" b="b"/>
            <a:pathLst>
              <a:path w="762948" h="3883639">
                <a:moveTo>
                  <a:pt x="125506" y="0"/>
                </a:moveTo>
                <a:cubicBezTo>
                  <a:pt x="454212" y="1701053"/>
                  <a:pt x="782918" y="3402106"/>
                  <a:pt x="762000" y="3818965"/>
                </a:cubicBezTo>
                <a:cubicBezTo>
                  <a:pt x="741082" y="4235824"/>
                  <a:pt x="0" y="2501153"/>
                  <a:pt x="0" y="2501153"/>
                </a:cubicBezTo>
                <a:lnTo>
                  <a:pt x="0" y="2501153"/>
                </a:ln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704D55FA-E84F-1887-CBEE-1486158DCAE2}"/>
              </a:ext>
            </a:extLst>
          </p:cNvPr>
          <p:cNvGrpSpPr/>
          <p:nvPr/>
        </p:nvGrpSpPr>
        <p:grpSpPr>
          <a:xfrm>
            <a:off x="8460738" y="2146299"/>
            <a:ext cx="3590744" cy="430887"/>
            <a:chOff x="8453790" y="1568268"/>
            <a:chExt cx="3590744" cy="430887"/>
          </a:xfrm>
        </p:grpSpPr>
        <p:cxnSp>
          <p:nvCxnSpPr>
            <p:cNvPr id="64" name="Straight Connector 63">
              <a:extLst>
                <a:ext uri="{FF2B5EF4-FFF2-40B4-BE49-F238E27FC236}">
                  <a16:creationId xmlns:a16="http://schemas.microsoft.com/office/drawing/2014/main" id="{608A64FD-3CFB-8212-2425-F185E2F47CBE}"/>
                </a:ext>
              </a:extLst>
            </p:cNvPr>
            <p:cNvCxnSpPr>
              <a:cxnSpLocks/>
            </p:cNvCxnSpPr>
            <p:nvPr/>
          </p:nvCxnSpPr>
          <p:spPr>
            <a:xfrm>
              <a:off x="8453790" y="1864103"/>
              <a:ext cx="400432" cy="0"/>
            </a:xfrm>
            <a:prstGeom prst="line">
              <a:avLst/>
            </a:prstGeom>
            <a:ln/>
          </p:spPr>
          <p:style>
            <a:lnRef idx="3">
              <a:schemeClr val="accent6"/>
            </a:lnRef>
            <a:fillRef idx="0">
              <a:schemeClr val="accent6"/>
            </a:fillRef>
            <a:effectRef idx="2">
              <a:schemeClr val="accent6"/>
            </a:effectRef>
            <a:fontRef idx="minor">
              <a:schemeClr val="tx1"/>
            </a:fontRef>
          </p:style>
        </p:cxnSp>
        <p:sp>
          <p:nvSpPr>
            <p:cNvPr id="66" name="TextBox 65">
              <a:extLst>
                <a:ext uri="{FF2B5EF4-FFF2-40B4-BE49-F238E27FC236}">
                  <a16:creationId xmlns:a16="http://schemas.microsoft.com/office/drawing/2014/main" id="{83B5048F-39F4-2E3C-A36E-419C64542006}"/>
                </a:ext>
              </a:extLst>
            </p:cNvPr>
            <p:cNvSpPr txBox="1"/>
            <p:nvPr/>
          </p:nvSpPr>
          <p:spPr>
            <a:xfrm>
              <a:off x="8949441" y="1568268"/>
              <a:ext cx="3095093" cy="430887"/>
            </a:xfrm>
            <a:prstGeom prst="rect">
              <a:avLst/>
            </a:prstGeom>
            <a:noFill/>
          </p:spPr>
          <p:txBody>
            <a:bodyPr wrap="square" rtlCol="0">
              <a:spAutoFit/>
            </a:bodyPr>
            <a:lstStyle/>
            <a:p>
              <a:r>
                <a:rPr lang="en-US" sz="1100" dirty="0"/>
                <a:t>Mobile User Journey:</a:t>
              </a:r>
            </a:p>
            <a:p>
              <a:r>
                <a:rPr lang="en-US" sz="1100" dirty="0"/>
                <a:t>Login as guest -&gt; Catalog -&gt; Add Cart</a:t>
              </a:r>
            </a:p>
          </p:txBody>
        </p:sp>
      </p:grpSp>
      <p:sp>
        <p:nvSpPr>
          <p:cNvPr id="33" name="TextBox 32">
            <a:extLst>
              <a:ext uri="{FF2B5EF4-FFF2-40B4-BE49-F238E27FC236}">
                <a16:creationId xmlns:a16="http://schemas.microsoft.com/office/drawing/2014/main" id="{B2D14A8C-6007-4366-64DC-BD9514818494}"/>
              </a:ext>
            </a:extLst>
          </p:cNvPr>
          <p:cNvSpPr txBox="1"/>
          <p:nvPr/>
        </p:nvSpPr>
        <p:spPr>
          <a:xfrm>
            <a:off x="8943319" y="3388135"/>
            <a:ext cx="3143097" cy="1938992"/>
          </a:xfrm>
          <a:prstGeom prst="rect">
            <a:avLst/>
          </a:prstGeom>
          <a:noFill/>
        </p:spPr>
        <p:txBody>
          <a:bodyPr wrap="square">
            <a:spAutoFit/>
          </a:bodyPr>
          <a:lstStyle/>
          <a:p>
            <a:pPr marL="171450" indent="-171450">
              <a:buFont typeface="Arial" panose="020B0604020202020204" pitchFamily="34" charset="0"/>
              <a:buChar char="•"/>
            </a:pPr>
            <a:r>
              <a:rPr lang="en-US" sz="1200" dirty="0">
                <a:solidFill>
                  <a:srgbClr val="000000"/>
                </a:solidFill>
              </a:rPr>
              <a:t>Tracing</a:t>
            </a:r>
            <a:r>
              <a:rPr lang="en-US" sz="1200" b="0" i="0" dirty="0">
                <a:solidFill>
                  <a:srgbClr val="000000"/>
                </a:solidFill>
                <a:effectLst/>
              </a:rPr>
              <a:t> application requests as they flow from frontend systems to backend services and databases</a:t>
            </a: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t>Propagates through multi-service architectures, like microservice and serverless applications.</a:t>
            </a:r>
            <a:endParaRPr lang="en-US" sz="1200" b="0" i="0" dirty="0">
              <a:solidFill>
                <a:srgbClr val="000000"/>
              </a:solidFill>
              <a:effectLst/>
            </a:endParaRPr>
          </a:p>
          <a:p>
            <a:pPr marL="171450" indent="-171450">
              <a:buFont typeface="Arial" panose="020B0604020202020204" pitchFamily="34" charset="0"/>
              <a:buChar char="•"/>
            </a:pP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Enables to troubleshoot components that exhibit high latency or errors</a:t>
            </a:r>
          </a:p>
        </p:txBody>
      </p:sp>
      <p:grpSp>
        <p:nvGrpSpPr>
          <p:cNvPr id="18" name="Group 17">
            <a:extLst>
              <a:ext uri="{FF2B5EF4-FFF2-40B4-BE49-F238E27FC236}">
                <a16:creationId xmlns:a16="http://schemas.microsoft.com/office/drawing/2014/main" id="{4986774E-0C89-7296-EA2D-E934085F5310}"/>
              </a:ext>
            </a:extLst>
          </p:cNvPr>
          <p:cNvGrpSpPr/>
          <p:nvPr/>
        </p:nvGrpSpPr>
        <p:grpSpPr>
          <a:xfrm>
            <a:off x="-153061" y="1056162"/>
            <a:ext cx="8025099" cy="5051686"/>
            <a:chOff x="0" y="1476786"/>
            <a:chExt cx="8025099" cy="5051686"/>
          </a:xfrm>
        </p:grpSpPr>
        <p:sp>
          <p:nvSpPr>
            <p:cNvPr id="34" name="Rectangle 33">
              <a:extLst>
                <a:ext uri="{FF2B5EF4-FFF2-40B4-BE49-F238E27FC236}">
                  <a16:creationId xmlns:a16="http://schemas.microsoft.com/office/drawing/2014/main" id="{098C9F89-8B84-0694-C009-7DDAE6FBAD56}"/>
                </a:ext>
              </a:extLst>
            </p:cNvPr>
            <p:cNvSpPr/>
            <p:nvPr/>
          </p:nvSpPr>
          <p:spPr>
            <a:xfrm>
              <a:off x="1142863" y="3213148"/>
              <a:ext cx="6882236" cy="28244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81F369DB-9044-124B-7E7B-DD661DF3132B}"/>
                </a:ext>
              </a:extLst>
            </p:cNvPr>
            <p:cNvCxnSpPr>
              <a:cxnSpLocks/>
            </p:cNvCxnSpPr>
            <p:nvPr/>
          </p:nvCxnSpPr>
          <p:spPr>
            <a:xfrm flipH="1">
              <a:off x="4009512" y="2885864"/>
              <a:ext cx="3890" cy="333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002EDAF6-7860-C6C7-643D-08858FF09110}"/>
                </a:ext>
              </a:extLst>
            </p:cNvPr>
            <p:cNvGrpSpPr/>
            <p:nvPr/>
          </p:nvGrpSpPr>
          <p:grpSpPr>
            <a:xfrm>
              <a:off x="2647073" y="3453203"/>
              <a:ext cx="882314" cy="1185143"/>
              <a:chOff x="6859298" y="3128698"/>
              <a:chExt cx="970546" cy="1303654"/>
            </a:xfrm>
          </p:grpSpPr>
          <p:grpSp>
            <p:nvGrpSpPr>
              <p:cNvPr id="1117" name="Group 1116">
                <a:extLst>
                  <a:ext uri="{FF2B5EF4-FFF2-40B4-BE49-F238E27FC236}">
                    <a16:creationId xmlns:a16="http://schemas.microsoft.com/office/drawing/2014/main" id="{B1D35DA3-9BFB-A8DD-019A-D29ECED04739}"/>
                  </a:ext>
                </a:extLst>
              </p:cNvPr>
              <p:cNvGrpSpPr/>
              <p:nvPr/>
            </p:nvGrpSpPr>
            <p:grpSpPr>
              <a:xfrm>
                <a:off x="6900604" y="3128698"/>
                <a:ext cx="797499" cy="932151"/>
                <a:chOff x="2183691" y="4050221"/>
                <a:chExt cx="797499" cy="932151"/>
              </a:xfrm>
            </p:grpSpPr>
            <p:pic>
              <p:nvPicPr>
                <p:cNvPr id="1119" name="Picture 1118">
                  <a:extLst>
                    <a:ext uri="{FF2B5EF4-FFF2-40B4-BE49-F238E27FC236}">
                      <a16:creationId xmlns:a16="http://schemas.microsoft.com/office/drawing/2014/main" id="{79E78A61-DD9E-CA56-0F0B-C1774C3A518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78160" y="4162148"/>
                  <a:ext cx="348646" cy="348646"/>
                </a:xfrm>
                <a:prstGeom prst="rect">
                  <a:avLst/>
                </a:prstGeom>
              </p:spPr>
            </p:pic>
            <p:sp>
              <p:nvSpPr>
                <p:cNvPr id="1120" name="Rectangle 1119">
                  <a:extLst>
                    <a:ext uri="{FF2B5EF4-FFF2-40B4-BE49-F238E27FC236}">
                      <a16:creationId xmlns:a16="http://schemas.microsoft.com/office/drawing/2014/main" id="{82C68045-AE68-FD98-EFFE-B6B47EDEFE94}"/>
                    </a:ext>
                  </a:extLst>
                </p:cNvPr>
                <p:cNvSpPr/>
                <p:nvPr/>
              </p:nvSpPr>
              <p:spPr>
                <a:xfrm>
                  <a:off x="2183691" y="4050221"/>
                  <a:ext cx="797499" cy="93215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18" name="TextBox 1117">
                <a:extLst>
                  <a:ext uri="{FF2B5EF4-FFF2-40B4-BE49-F238E27FC236}">
                    <a16:creationId xmlns:a16="http://schemas.microsoft.com/office/drawing/2014/main" id="{C29BD5D4-083E-7188-8E84-7411C0EF06C9}"/>
                  </a:ext>
                </a:extLst>
              </p:cNvPr>
              <p:cNvSpPr txBox="1"/>
              <p:nvPr/>
            </p:nvSpPr>
            <p:spPr>
              <a:xfrm>
                <a:off x="6859298" y="4059944"/>
                <a:ext cx="970546" cy="372408"/>
              </a:xfrm>
              <a:prstGeom prst="rect">
                <a:avLst/>
              </a:prstGeom>
              <a:noFill/>
            </p:spPr>
            <p:txBody>
              <a:bodyPr wrap="square" rtlCol="0">
                <a:spAutoFit/>
              </a:bodyPr>
              <a:lstStyle/>
              <a:p>
                <a:pPr algn="ctr"/>
                <a:r>
                  <a:rPr lang="en-US" sz="800" dirty="0">
                    <a:cs typeface="Arial" panose="020B0604020202020204" pitchFamily="34" charset="0"/>
                  </a:rPr>
                  <a:t>Customer Microservice</a:t>
                </a:r>
              </a:p>
            </p:txBody>
          </p:sp>
        </p:grpSp>
        <p:cxnSp>
          <p:nvCxnSpPr>
            <p:cNvPr id="37" name="Straight Arrow Connector 36">
              <a:extLst>
                <a:ext uri="{FF2B5EF4-FFF2-40B4-BE49-F238E27FC236}">
                  <a16:creationId xmlns:a16="http://schemas.microsoft.com/office/drawing/2014/main" id="{0BBC7487-BDE7-250E-6679-6E6115CA66D4}"/>
                </a:ext>
              </a:extLst>
            </p:cNvPr>
            <p:cNvCxnSpPr>
              <a:cxnSpLocks/>
            </p:cNvCxnSpPr>
            <p:nvPr/>
          </p:nvCxnSpPr>
          <p:spPr>
            <a:xfrm flipH="1">
              <a:off x="5993623" y="2902403"/>
              <a:ext cx="3890" cy="3334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F7EC56A2-2610-CD0C-CBA3-D89ED66573DB}"/>
                </a:ext>
              </a:extLst>
            </p:cNvPr>
            <p:cNvGrpSpPr/>
            <p:nvPr/>
          </p:nvGrpSpPr>
          <p:grpSpPr>
            <a:xfrm>
              <a:off x="3564329" y="4891591"/>
              <a:ext cx="843931" cy="1152648"/>
              <a:chOff x="8633877" y="3587929"/>
              <a:chExt cx="843931" cy="1152648"/>
            </a:xfrm>
          </p:grpSpPr>
          <p:grpSp>
            <p:nvGrpSpPr>
              <p:cNvPr id="1113" name="Group 1112">
                <a:extLst>
                  <a:ext uri="{FF2B5EF4-FFF2-40B4-BE49-F238E27FC236}">
                    <a16:creationId xmlns:a16="http://schemas.microsoft.com/office/drawing/2014/main" id="{A483C81C-7DF9-A659-FE10-D5D5687A29DA}"/>
                  </a:ext>
                </a:extLst>
              </p:cNvPr>
              <p:cNvGrpSpPr/>
              <p:nvPr/>
            </p:nvGrpSpPr>
            <p:grpSpPr>
              <a:xfrm>
                <a:off x="8633877" y="3587929"/>
                <a:ext cx="843931" cy="1152648"/>
                <a:chOff x="6917002" y="3128698"/>
                <a:chExt cx="928324" cy="1267914"/>
              </a:xfrm>
            </p:grpSpPr>
            <p:sp>
              <p:nvSpPr>
                <p:cNvPr id="1115" name="Rectangle 1114">
                  <a:extLst>
                    <a:ext uri="{FF2B5EF4-FFF2-40B4-BE49-F238E27FC236}">
                      <a16:creationId xmlns:a16="http://schemas.microsoft.com/office/drawing/2014/main" id="{F61C3356-9969-3B17-8479-2E152A3759AD}"/>
                    </a:ext>
                  </a:extLst>
                </p:cNvPr>
                <p:cNvSpPr/>
                <p:nvPr/>
              </p:nvSpPr>
              <p:spPr>
                <a:xfrm>
                  <a:off x="6953078" y="3128698"/>
                  <a:ext cx="805841" cy="92460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6" name="TextBox 1115">
                  <a:extLst>
                    <a:ext uri="{FF2B5EF4-FFF2-40B4-BE49-F238E27FC236}">
                      <a16:creationId xmlns:a16="http://schemas.microsoft.com/office/drawing/2014/main" id="{01E01F5B-CE0F-2A42-EAF2-2EBF98385931}"/>
                    </a:ext>
                  </a:extLst>
                </p:cNvPr>
                <p:cNvSpPr txBox="1"/>
                <p:nvPr/>
              </p:nvSpPr>
              <p:spPr>
                <a:xfrm>
                  <a:off x="6917002" y="4024202"/>
                  <a:ext cx="928324" cy="372410"/>
                </a:xfrm>
                <a:prstGeom prst="rect">
                  <a:avLst/>
                </a:prstGeom>
                <a:noFill/>
              </p:spPr>
              <p:txBody>
                <a:bodyPr wrap="square" rtlCol="0">
                  <a:spAutoFit/>
                </a:bodyPr>
                <a:lstStyle/>
                <a:p>
                  <a:pPr algn="ctr"/>
                  <a:r>
                    <a:rPr lang="en-US" sz="800" dirty="0"/>
                    <a:t>Address Microservice</a:t>
                  </a:r>
                </a:p>
              </p:txBody>
            </p:sp>
          </p:grpSp>
          <p:pic>
            <p:nvPicPr>
              <p:cNvPr id="1114" name="Picture 1113">
                <a:extLst>
                  <a:ext uri="{FF2B5EF4-FFF2-40B4-BE49-F238E27FC236}">
                    <a16:creationId xmlns:a16="http://schemas.microsoft.com/office/drawing/2014/main" id="{26F1242F-4DF6-7D2C-2975-D7E0C089072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890833" y="3642051"/>
                <a:ext cx="289783" cy="319574"/>
              </a:xfrm>
              <a:prstGeom prst="rect">
                <a:avLst/>
              </a:prstGeom>
            </p:spPr>
          </p:pic>
        </p:grpSp>
        <p:sp>
          <p:nvSpPr>
            <p:cNvPr id="43" name="Rectangle 42">
              <a:extLst>
                <a:ext uri="{FF2B5EF4-FFF2-40B4-BE49-F238E27FC236}">
                  <a16:creationId xmlns:a16="http://schemas.microsoft.com/office/drawing/2014/main" id="{7A95F180-2BFC-5485-080A-714E9AAE1799}"/>
                </a:ext>
              </a:extLst>
            </p:cNvPr>
            <p:cNvSpPr/>
            <p:nvPr/>
          </p:nvSpPr>
          <p:spPr>
            <a:xfrm>
              <a:off x="3248255" y="2590460"/>
              <a:ext cx="3200495" cy="250526"/>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API Gateway</a:t>
              </a:r>
            </a:p>
          </p:txBody>
        </p:sp>
        <p:cxnSp>
          <p:nvCxnSpPr>
            <p:cNvPr id="51" name="Straight Arrow Connector 50">
              <a:extLst>
                <a:ext uri="{FF2B5EF4-FFF2-40B4-BE49-F238E27FC236}">
                  <a16:creationId xmlns:a16="http://schemas.microsoft.com/office/drawing/2014/main" id="{9AFF3049-2256-FF76-A892-431C577A460F}"/>
                </a:ext>
              </a:extLst>
            </p:cNvPr>
            <p:cNvCxnSpPr>
              <a:cxnSpLocks/>
            </p:cNvCxnSpPr>
            <p:nvPr/>
          </p:nvCxnSpPr>
          <p:spPr>
            <a:xfrm flipH="1">
              <a:off x="4384441" y="1840534"/>
              <a:ext cx="902" cy="242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E7FDF65-DEAF-2A94-F80E-436B03D45987}"/>
                </a:ext>
              </a:extLst>
            </p:cNvPr>
            <p:cNvCxnSpPr>
              <a:cxnSpLocks/>
            </p:cNvCxnSpPr>
            <p:nvPr/>
          </p:nvCxnSpPr>
          <p:spPr>
            <a:xfrm flipH="1">
              <a:off x="5242594" y="1845094"/>
              <a:ext cx="3890" cy="250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1026899D-1CBB-06E1-2B8A-6379E72D0853}"/>
                </a:ext>
              </a:extLst>
            </p:cNvPr>
            <p:cNvSpPr/>
            <p:nvPr/>
          </p:nvSpPr>
          <p:spPr>
            <a:xfrm>
              <a:off x="3857931" y="2072327"/>
              <a:ext cx="1859673" cy="250526"/>
            </a:xfrm>
            <a:prstGeom prst="rect">
              <a:avLst/>
            </a:prstGeom>
            <a:solidFill>
              <a:schemeClr val="bg1">
                <a:lumMod val="6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BFF Layer</a:t>
              </a:r>
            </a:p>
          </p:txBody>
        </p:sp>
        <p:cxnSp>
          <p:nvCxnSpPr>
            <p:cNvPr id="67" name="Straight Arrow Connector 66">
              <a:extLst>
                <a:ext uri="{FF2B5EF4-FFF2-40B4-BE49-F238E27FC236}">
                  <a16:creationId xmlns:a16="http://schemas.microsoft.com/office/drawing/2014/main" id="{1469A3A0-E889-6F95-BAFB-AC6DA4F74448}"/>
                </a:ext>
              </a:extLst>
            </p:cNvPr>
            <p:cNvCxnSpPr>
              <a:cxnSpLocks/>
              <a:stCxn id="63" idx="2"/>
            </p:cNvCxnSpPr>
            <p:nvPr/>
          </p:nvCxnSpPr>
          <p:spPr>
            <a:xfrm flipH="1">
              <a:off x="4787767" y="2322853"/>
              <a:ext cx="1" cy="238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502202EB-36B7-D72E-D104-FF874E6EEA0A}"/>
                </a:ext>
              </a:extLst>
            </p:cNvPr>
            <p:cNvCxnSpPr>
              <a:cxnSpLocks/>
            </p:cNvCxnSpPr>
            <p:nvPr/>
          </p:nvCxnSpPr>
          <p:spPr>
            <a:xfrm flipH="1">
              <a:off x="3019093" y="3905614"/>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9" name="Picture 68">
              <a:extLst>
                <a:ext uri="{FF2B5EF4-FFF2-40B4-BE49-F238E27FC236}">
                  <a16:creationId xmlns:a16="http://schemas.microsoft.com/office/drawing/2014/main" id="{C420320F-49FD-CF8A-230F-D993EE2205D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73825" y="4113779"/>
              <a:ext cx="498317" cy="183777"/>
            </a:xfrm>
            <a:prstGeom prst="rect">
              <a:avLst/>
            </a:prstGeom>
          </p:spPr>
        </p:pic>
        <p:grpSp>
          <p:nvGrpSpPr>
            <p:cNvPr id="73" name="Group 72">
              <a:extLst>
                <a:ext uri="{FF2B5EF4-FFF2-40B4-BE49-F238E27FC236}">
                  <a16:creationId xmlns:a16="http://schemas.microsoft.com/office/drawing/2014/main" id="{53442074-A976-2DAC-6501-BADAFF5D7268}"/>
                </a:ext>
              </a:extLst>
            </p:cNvPr>
            <p:cNvGrpSpPr/>
            <p:nvPr/>
          </p:nvGrpSpPr>
          <p:grpSpPr>
            <a:xfrm>
              <a:off x="3730399" y="3456417"/>
              <a:ext cx="894767" cy="1181925"/>
              <a:chOff x="3808205" y="3271222"/>
              <a:chExt cx="894767" cy="1181925"/>
            </a:xfrm>
          </p:grpSpPr>
          <p:grpSp>
            <p:nvGrpSpPr>
              <p:cNvPr id="1104" name="Group 1103">
                <a:extLst>
                  <a:ext uri="{FF2B5EF4-FFF2-40B4-BE49-F238E27FC236}">
                    <a16:creationId xmlns:a16="http://schemas.microsoft.com/office/drawing/2014/main" id="{3174AD44-11E4-9BF5-1217-DD0FD1E4B3B5}"/>
                  </a:ext>
                </a:extLst>
              </p:cNvPr>
              <p:cNvGrpSpPr/>
              <p:nvPr/>
            </p:nvGrpSpPr>
            <p:grpSpPr>
              <a:xfrm>
                <a:off x="3808205" y="3271222"/>
                <a:ext cx="886630" cy="1181925"/>
                <a:chOff x="7678045" y="3194115"/>
                <a:chExt cx="886630" cy="1181925"/>
              </a:xfrm>
            </p:grpSpPr>
            <p:grpSp>
              <p:nvGrpSpPr>
                <p:cNvPr id="1109" name="Group 1108">
                  <a:extLst>
                    <a:ext uri="{FF2B5EF4-FFF2-40B4-BE49-F238E27FC236}">
                      <a16:creationId xmlns:a16="http://schemas.microsoft.com/office/drawing/2014/main" id="{E873F159-2A05-DC5D-4C24-9E4727E08AD1}"/>
                    </a:ext>
                  </a:extLst>
                </p:cNvPr>
                <p:cNvGrpSpPr/>
                <p:nvPr/>
              </p:nvGrpSpPr>
              <p:grpSpPr>
                <a:xfrm>
                  <a:off x="7777641" y="3194115"/>
                  <a:ext cx="704626" cy="840549"/>
                  <a:chOff x="1601282" y="2925163"/>
                  <a:chExt cx="937857" cy="1118771"/>
                </a:xfrm>
              </p:grpSpPr>
              <p:pic>
                <p:nvPicPr>
                  <p:cNvPr id="1111" name="Picture 4" descr="Related image">
                    <a:extLst>
                      <a:ext uri="{FF2B5EF4-FFF2-40B4-BE49-F238E27FC236}">
                        <a16:creationId xmlns:a16="http://schemas.microsoft.com/office/drawing/2014/main" id="{0CDF55B4-4736-606C-DD92-180A13963F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66748" y="3030035"/>
                    <a:ext cx="490754" cy="490755"/>
                  </a:xfrm>
                  <a:prstGeom prst="rect">
                    <a:avLst/>
                  </a:prstGeom>
                  <a:noFill/>
                  <a:extLst>
                    <a:ext uri="{909E8E84-426E-40DD-AFC4-6F175D3DCCD1}">
                      <a14:hiddenFill xmlns:a14="http://schemas.microsoft.com/office/drawing/2010/main">
                        <a:solidFill>
                          <a:srgbClr val="FFFFFF"/>
                        </a:solidFill>
                      </a14:hiddenFill>
                    </a:ext>
                  </a:extLst>
                </p:spPr>
              </p:pic>
              <p:sp>
                <p:nvSpPr>
                  <p:cNvPr id="1112" name="Rectangle 1111">
                    <a:extLst>
                      <a:ext uri="{FF2B5EF4-FFF2-40B4-BE49-F238E27FC236}">
                        <a16:creationId xmlns:a16="http://schemas.microsoft.com/office/drawing/2014/main" id="{18202DED-AED6-9E08-AD2C-C0B1333C3B60}"/>
                      </a:ext>
                    </a:extLst>
                  </p:cNvPr>
                  <p:cNvSpPr/>
                  <p:nvPr/>
                </p:nvSpPr>
                <p:spPr>
                  <a:xfrm>
                    <a:off x="1601282" y="2925163"/>
                    <a:ext cx="937857" cy="11187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10" name="TextBox 1109">
                  <a:extLst>
                    <a:ext uri="{FF2B5EF4-FFF2-40B4-BE49-F238E27FC236}">
                      <a16:creationId xmlns:a16="http://schemas.microsoft.com/office/drawing/2014/main" id="{327BF861-E69F-234B-B53F-FC3FD7FF5367}"/>
                    </a:ext>
                  </a:extLst>
                </p:cNvPr>
                <p:cNvSpPr txBox="1"/>
                <p:nvPr/>
              </p:nvSpPr>
              <p:spPr>
                <a:xfrm>
                  <a:off x="7678045" y="4037486"/>
                  <a:ext cx="886630" cy="369332"/>
                </a:xfrm>
                <a:prstGeom prst="rect">
                  <a:avLst/>
                </a:prstGeom>
                <a:noFill/>
              </p:spPr>
              <p:txBody>
                <a:bodyPr wrap="square" rtlCol="0">
                  <a:spAutoFit/>
                </a:bodyPr>
                <a:lstStyle>
                  <a:defPPr>
                    <a:defRPr lang="en-US"/>
                  </a:defPPr>
                  <a:lvl1pPr algn="ctr">
                    <a:defRPr sz="800">
                      <a:cs typeface="Arial" panose="020B0604020202020204" pitchFamily="34" charset="0"/>
                    </a:defRPr>
                  </a:lvl1pPr>
                </a:lstStyle>
                <a:p>
                  <a:r>
                    <a:rPr lang="en-US" dirty="0"/>
                    <a:t>Order Microservice</a:t>
                  </a:r>
                </a:p>
              </p:txBody>
            </p:sp>
          </p:grpSp>
          <p:cxnSp>
            <p:nvCxnSpPr>
              <p:cNvPr id="1105" name="Straight Arrow Connector 1104">
                <a:extLst>
                  <a:ext uri="{FF2B5EF4-FFF2-40B4-BE49-F238E27FC236}">
                    <a16:creationId xmlns:a16="http://schemas.microsoft.com/office/drawing/2014/main" id="{805F79E9-E7F6-8584-7E63-11A0548B7721}"/>
                  </a:ext>
                </a:extLst>
              </p:cNvPr>
              <p:cNvCxnSpPr>
                <a:cxnSpLocks/>
              </p:cNvCxnSpPr>
              <p:nvPr/>
            </p:nvCxnSpPr>
            <p:spPr>
              <a:xfrm flipH="1">
                <a:off x="4212584" y="3733428"/>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106" name="Group 1105">
                <a:extLst>
                  <a:ext uri="{FF2B5EF4-FFF2-40B4-BE49-F238E27FC236}">
                    <a16:creationId xmlns:a16="http://schemas.microsoft.com/office/drawing/2014/main" id="{116CAB06-F189-4D6E-D992-5BAE20752793}"/>
                  </a:ext>
                </a:extLst>
              </p:cNvPr>
              <p:cNvGrpSpPr/>
              <p:nvPr/>
            </p:nvGrpSpPr>
            <p:grpSpPr>
              <a:xfrm>
                <a:off x="3947255" y="3892220"/>
                <a:ext cx="755717" cy="215444"/>
                <a:chOff x="3947255" y="3892220"/>
                <a:chExt cx="755717" cy="215444"/>
              </a:xfrm>
            </p:grpSpPr>
            <p:pic>
              <p:nvPicPr>
                <p:cNvPr id="1107" name="Picture 1106">
                  <a:extLst>
                    <a:ext uri="{FF2B5EF4-FFF2-40B4-BE49-F238E27FC236}">
                      <a16:creationId xmlns:a16="http://schemas.microsoft.com/office/drawing/2014/main" id="{727E910F-CF52-4F27-10B5-25DAA882D42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947255" y="3907033"/>
                  <a:ext cx="163553" cy="163553"/>
                </a:xfrm>
                <a:prstGeom prst="rect">
                  <a:avLst/>
                </a:prstGeom>
              </p:spPr>
            </p:pic>
            <p:sp>
              <p:nvSpPr>
                <p:cNvPr id="1108" name="TextBox 1107">
                  <a:extLst>
                    <a:ext uri="{FF2B5EF4-FFF2-40B4-BE49-F238E27FC236}">
                      <a16:creationId xmlns:a16="http://schemas.microsoft.com/office/drawing/2014/main" id="{F3BEF819-C463-2B0D-FA50-1F22CCFA00CE}"/>
                    </a:ext>
                  </a:extLst>
                </p:cNvPr>
                <p:cNvSpPr txBox="1"/>
                <p:nvPr/>
              </p:nvSpPr>
              <p:spPr>
                <a:xfrm>
                  <a:off x="4041548" y="3892220"/>
                  <a:ext cx="661424" cy="215444"/>
                </a:xfrm>
                <a:prstGeom prst="rect">
                  <a:avLst/>
                </a:prstGeom>
                <a:noFill/>
              </p:spPr>
              <p:txBody>
                <a:bodyPr wrap="square">
                  <a:spAutoFit/>
                </a:bodyPr>
                <a:lstStyle/>
                <a:p>
                  <a:r>
                    <a:rPr lang="en-US" sz="800" dirty="0"/>
                    <a:t>Relational</a:t>
                  </a:r>
                </a:p>
              </p:txBody>
            </p:sp>
          </p:grpSp>
        </p:grpSp>
        <p:grpSp>
          <p:nvGrpSpPr>
            <p:cNvPr id="80" name="Group 79">
              <a:extLst>
                <a:ext uri="{FF2B5EF4-FFF2-40B4-BE49-F238E27FC236}">
                  <a16:creationId xmlns:a16="http://schemas.microsoft.com/office/drawing/2014/main" id="{239C140E-4034-EE74-6761-72AAAB4B9BF2}"/>
                </a:ext>
              </a:extLst>
            </p:cNvPr>
            <p:cNvGrpSpPr/>
            <p:nvPr/>
          </p:nvGrpSpPr>
          <p:grpSpPr>
            <a:xfrm>
              <a:off x="5136109" y="3468743"/>
              <a:ext cx="790635" cy="1161642"/>
              <a:chOff x="4695233" y="3284308"/>
              <a:chExt cx="790635" cy="1161642"/>
            </a:xfrm>
          </p:grpSpPr>
          <p:grpSp>
            <p:nvGrpSpPr>
              <p:cNvPr id="1097" name="Group 1096">
                <a:extLst>
                  <a:ext uri="{FF2B5EF4-FFF2-40B4-BE49-F238E27FC236}">
                    <a16:creationId xmlns:a16="http://schemas.microsoft.com/office/drawing/2014/main" id="{493794B8-13DD-3073-4F61-4EC087F8B84A}"/>
                  </a:ext>
                </a:extLst>
              </p:cNvPr>
              <p:cNvGrpSpPr/>
              <p:nvPr/>
            </p:nvGrpSpPr>
            <p:grpSpPr>
              <a:xfrm>
                <a:off x="4695233" y="3284308"/>
                <a:ext cx="790635" cy="1161642"/>
                <a:chOff x="8464174" y="3220139"/>
                <a:chExt cx="790635" cy="1161642"/>
              </a:xfrm>
            </p:grpSpPr>
            <p:grpSp>
              <p:nvGrpSpPr>
                <p:cNvPr id="1100" name="Group 1099">
                  <a:extLst>
                    <a:ext uri="{FF2B5EF4-FFF2-40B4-BE49-F238E27FC236}">
                      <a16:creationId xmlns:a16="http://schemas.microsoft.com/office/drawing/2014/main" id="{B37DC88B-67AA-396F-3574-A8E14084C064}"/>
                    </a:ext>
                  </a:extLst>
                </p:cNvPr>
                <p:cNvGrpSpPr/>
                <p:nvPr/>
              </p:nvGrpSpPr>
              <p:grpSpPr>
                <a:xfrm>
                  <a:off x="8532365" y="3220139"/>
                  <a:ext cx="722444" cy="809374"/>
                  <a:chOff x="1260765" y="1773382"/>
                  <a:chExt cx="961572" cy="1077277"/>
                </a:xfrm>
              </p:grpSpPr>
              <p:sp>
                <p:nvSpPr>
                  <p:cNvPr id="1102" name="Rectangle 1101">
                    <a:extLst>
                      <a:ext uri="{FF2B5EF4-FFF2-40B4-BE49-F238E27FC236}">
                        <a16:creationId xmlns:a16="http://schemas.microsoft.com/office/drawing/2014/main" id="{4A9CF4EF-17F1-2682-3E87-42781441C966}"/>
                      </a:ext>
                    </a:extLst>
                  </p:cNvPr>
                  <p:cNvSpPr/>
                  <p:nvPr/>
                </p:nvSpPr>
                <p:spPr>
                  <a:xfrm>
                    <a:off x="1260765" y="1773382"/>
                    <a:ext cx="961572" cy="10772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03" name="Picture 1102">
                    <a:extLst>
                      <a:ext uri="{FF2B5EF4-FFF2-40B4-BE49-F238E27FC236}">
                        <a16:creationId xmlns:a16="http://schemas.microsoft.com/office/drawing/2014/main" id="{04E02910-7EC7-EB19-BCDD-C44894DE3129}"/>
                      </a:ext>
                    </a:extLst>
                  </p:cNvPr>
                  <p:cNvPicPr>
                    <a:picLocks noChangeAspect="1"/>
                  </p:cNvPicPr>
                  <p:nvPr/>
                </p:nvPicPr>
                <p:blipFill>
                  <a:blip r:embed="rId8">
                    <a:clrChange>
                      <a:clrFrom>
                        <a:srgbClr val="FFFFFF"/>
                      </a:clrFrom>
                      <a:clrTo>
                        <a:srgbClr val="FFFFFF">
                          <a:alpha val="0"/>
                        </a:srgbClr>
                      </a:clrTo>
                    </a:clrChange>
                    <a:duotone>
                      <a:schemeClr val="accent5">
                        <a:shade val="45000"/>
                        <a:satMod val="135000"/>
                      </a:schemeClr>
                      <a:prstClr val="white"/>
                    </a:duotone>
                  </a:blip>
                  <a:stretch>
                    <a:fillRect/>
                  </a:stretch>
                </p:blipFill>
                <p:spPr>
                  <a:xfrm>
                    <a:off x="1430286" y="1882702"/>
                    <a:ext cx="468890" cy="468889"/>
                  </a:xfrm>
                  <a:prstGeom prst="rect">
                    <a:avLst/>
                  </a:prstGeom>
                </p:spPr>
              </p:pic>
            </p:grpSp>
            <p:sp>
              <p:nvSpPr>
                <p:cNvPr id="1101" name="TextBox 1100">
                  <a:extLst>
                    <a:ext uri="{FF2B5EF4-FFF2-40B4-BE49-F238E27FC236}">
                      <a16:creationId xmlns:a16="http://schemas.microsoft.com/office/drawing/2014/main" id="{41584F16-7FD6-71F8-0BDD-7F2A40FA9E93}"/>
                    </a:ext>
                  </a:extLst>
                </p:cNvPr>
                <p:cNvSpPr txBox="1"/>
                <p:nvPr/>
              </p:nvSpPr>
              <p:spPr>
                <a:xfrm>
                  <a:off x="8464174" y="4043227"/>
                  <a:ext cx="778233" cy="338554"/>
                </a:xfrm>
                <a:prstGeom prst="rect">
                  <a:avLst/>
                </a:prstGeom>
                <a:noFill/>
              </p:spPr>
              <p:txBody>
                <a:bodyPr wrap="square" rtlCol="0">
                  <a:spAutoFit/>
                </a:bodyPr>
                <a:lstStyle/>
                <a:p>
                  <a:pPr algn="ctr"/>
                  <a:r>
                    <a:rPr lang="en-US" sz="800" dirty="0"/>
                    <a:t>Cart Microservice</a:t>
                  </a:r>
                </a:p>
              </p:txBody>
            </p:sp>
          </p:grpSp>
          <p:pic>
            <p:nvPicPr>
              <p:cNvPr id="1098" name="Picture 1097">
                <a:extLst>
                  <a:ext uri="{FF2B5EF4-FFF2-40B4-BE49-F238E27FC236}">
                    <a16:creationId xmlns:a16="http://schemas.microsoft.com/office/drawing/2014/main" id="{B7CB6F3E-A143-8F4E-2B6E-3190EA4CBDF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779725" y="3823816"/>
                <a:ext cx="663541" cy="294146"/>
              </a:xfrm>
              <a:prstGeom prst="rect">
                <a:avLst/>
              </a:prstGeom>
            </p:spPr>
          </p:pic>
          <p:cxnSp>
            <p:nvCxnSpPr>
              <p:cNvPr id="1099" name="Straight Arrow Connector 1098">
                <a:extLst>
                  <a:ext uri="{FF2B5EF4-FFF2-40B4-BE49-F238E27FC236}">
                    <a16:creationId xmlns:a16="http://schemas.microsoft.com/office/drawing/2014/main" id="{597878D2-F7D2-0203-6846-C8DEE8D9AE37}"/>
                  </a:ext>
                </a:extLst>
              </p:cNvPr>
              <p:cNvCxnSpPr>
                <a:cxnSpLocks/>
              </p:cNvCxnSpPr>
              <p:nvPr/>
            </p:nvCxnSpPr>
            <p:spPr>
              <a:xfrm flipH="1">
                <a:off x="5104952" y="3726795"/>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93" name="Group 92">
              <a:extLst>
                <a:ext uri="{FF2B5EF4-FFF2-40B4-BE49-F238E27FC236}">
                  <a16:creationId xmlns:a16="http://schemas.microsoft.com/office/drawing/2014/main" id="{09E79917-F7AE-C1C9-E2AB-7012B7322E37}"/>
                </a:ext>
              </a:extLst>
            </p:cNvPr>
            <p:cNvGrpSpPr/>
            <p:nvPr/>
          </p:nvGrpSpPr>
          <p:grpSpPr>
            <a:xfrm>
              <a:off x="6505878" y="3451958"/>
              <a:ext cx="797503" cy="1167489"/>
              <a:chOff x="5556577" y="3271222"/>
              <a:chExt cx="797503" cy="1167489"/>
            </a:xfrm>
          </p:grpSpPr>
          <p:grpSp>
            <p:nvGrpSpPr>
              <p:cNvPr id="1090" name="Group 1089">
                <a:extLst>
                  <a:ext uri="{FF2B5EF4-FFF2-40B4-BE49-F238E27FC236}">
                    <a16:creationId xmlns:a16="http://schemas.microsoft.com/office/drawing/2014/main" id="{88813EBF-A48E-3C8C-B2C5-63736AF2CEA8}"/>
                  </a:ext>
                </a:extLst>
              </p:cNvPr>
              <p:cNvGrpSpPr/>
              <p:nvPr/>
            </p:nvGrpSpPr>
            <p:grpSpPr>
              <a:xfrm>
                <a:off x="5556577" y="3271222"/>
                <a:ext cx="797503" cy="1167489"/>
                <a:chOff x="9176449" y="3220137"/>
                <a:chExt cx="797503" cy="1167489"/>
              </a:xfrm>
            </p:grpSpPr>
            <p:grpSp>
              <p:nvGrpSpPr>
                <p:cNvPr id="1093" name="Group 1092">
                  <a:extLst>
                    <a:ext uri="{FF2B5EF4-FFF2-40B4-BE49-F238E27FC236}">
                      <a16:creationId xmlns:a16="http://schemas.microsoft.com/office/drawing/2014/main" id="{E487532B-1016-BD3B-0ECB-2D2DC76B611B}"/>
                    </a:ext>
                  </a:extLst>
                </p:cNvPr>
                <p:cNvGrpSpPr/>
                <p:nvPr/>
              </p:nvGrpSpPr>
              <p:grpSpPr>
                <a:xfrm>
                  <a:off x="9193896" y="3220137"/>
                  <a:ext cx="704626" cy="783092"/>
                  <a:chOff x="1727056" y="2925164"/>
                  <a:chExt cx="937856" cy="1042296"/>
                </a:xfrm>
              </p:grpSpPr>
              <p:sp>
                <p:nvSpPr>
                  <p:cNvPr id="1095" name="Rectangle 1094">
                    <a:extLst>
                      <a:ext uri="{FF2B5EF4-FFF2-40B4-BE49-F238E27FC236}">
                        <a16:creationId xmlns:a16="http://schemas.microsoft.com/office/drawing/2014/main" id="{001C8B3A-B7BB-3558-CC3E-A6E3B3EE89C2}"/>
                      </a:ext>
                    </a:extLst>
                  </p:cNvPr>
                  <p:cNvSpPr/>
                  <p:nvPr/>
                </p:nvSpPr>
                <p:spPr>
                  <a:xfrm>
                    <a:off x="1727056" y="2925164"/>
                    <a:ext cx="937856" cy="104229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6" name="Picture 1095">
                    <a:extLst>
                      <a:ext uri="{FF2B5EF4-FFF2-40B4-BE49-F238E27FC236}">
                        <a16:creationId xmlns:a16="http://schemas.microsoft.com/office/drawing/2014/main" id="{B25A2B8B-3103-FCEF-459A-C36E8E084B5E}"/>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1729630" y="3047195"/>
                    <a:ext cx="717862" cy="448664"/>
                  </a:xfrm>
                  <a:prstGeom prst="rect">
                    <a:avLst/>
                  </a:prstGeom>
                </p:spPr>
              </p:pic>
            </p:grpSp>
            <p:sp>
              <p:nvSpPr>
                <p:cNvPr id="1094" name="TextBox 1093">
                  <a:extLst>
                    <a:ext uri="{FF2B5EF4-FFF2-40B4-BE49-F238E27FC236}">
                      <a16:creationId xmlns:a16="http://schemas.microsoft.com/office/drawing/2014/main" id="{16966107-FB58-F2A2-3DFB-B4470D5E80BD}"/>
                    </a:ext>
                  </a:extLst>
                </p:cNvPr>
                <p:cNvSpPr txBox="1"/>
                <p:nvPr/>
              </p:nvSpPr>
              <p:spPr>
                <a:xfrm>
                  <a:off x="9176449" y="4049072"/>
                  <a:ext cx="797503" cy="338554"/>
                </a:xfrm>
                <a:prstGeom prst="rect">
                  <a:avLst/>
                </a:prstGeom>
                <a:noFill/>
              </p:spPr>
              <p:txBody>
                <a:bodyPr wrap="square" rtlCol="0">
                  <a:spAutoFit/>
                </a:bodyPr>
                <a:lstStyle/>
                <a:p>
                  <a:pPr algn="ctr"/>
                  <a:r>
                    <a:rPr lang="en-US" sz="800" dirty="0"/>
                    <a:t>Payments Microservice</a:t>
                  </a:r>
                </a:p>
              </p:txBody>
            </p:sp>
          </p:grpSp>
          <p:cxnSp>
            <p:nvCxnSpPr>
              <p:cNvPr id="1091" name="Straight Arrow Connector 1090">
                <a:extLst>
                  <a:ext uri="{FF2B5EF4-FFF2-40B4-BE49-F238E27FC236}">
                    <a16:creationId xmlns:a16="http://schemas.microsoft.com/office/drawing/2014/main" id="{15D9B1C4-D249-A210-DFFE-E06A61A0B0E9}"/>
                  </a:ext>
                </a:extLst>
              </p:cNvPr>
              <p:cNvCxnSpPr>
                <a:cxnSpLocks/>
              </p:cNvCxnSpPr>
              <p:nvPr/>
            </p:nvCxnSpPr>
            <p:spPr>
              <a:xfrm flipH="1">
                <a:off x="5896771" y="3706795"/>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92" name="Picture 1091">
                <a:extLst>
                  <a:ext uri="{FF2B5EF4-FFF2-40B4-BE49-F238E27FC236}">
                    <a16:creationId xmlns:a16="http://schemas.microsoft.com/office/drawing/2014/main" id="{23110D3E-82D5-B612-D796-CC98B1E2279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51503" y="3870571"/>
                <a:ext cx="498317" cy="183777"/>
              </a:xfrm>
              <a:prstGeom prst="rect">
                <a:avLst/>
              </a:prstGeom>
            </p:spPr>
          </p:pic>
        </p:grpSp>
        <p:cxnSp>
          <p:nvCxnSpPr>
            <p:cNvPr id="94" name="Straight Arrow Connector 93">
              <a:extLst>
                <a:ext uri="{FF2B5EF4-FFF2-40B4-BE49-F238E27FC236}">
                  <a16:creationId xmlns:a16="http://schemas.microsoft.com/office/drawing/2014/main" id="{78FE5A63-02B3-9D90-A86E-FBCB2CE3312C}"/>
                </a:ext>
              </a:extLst>
            </p:cNvPr>
            <p:cNvCxnSpPr>
              <a:cxnSpLocks/>
            </p:cNvCxnSpPr>
            <p:nvPr/>
          </p:nvCxnSpPr>
          <p:spPr>
            <a:xfrm>
              <a:off x="5997513" y="3934341"/>
              <a:ext cx="429766" cy="4281"/>
            </a:xfrm>
            <a:prstGeom prst="straightConnector1">
              <a:avLst/>
            </a:prstGeom>
            <a:ln>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6CA3A48F-52C0-DDBB-639D-0F45C17D91C3}"/>
                </a:ext>
              </a:extLst>
            </p:cNvPr>
            <p:cNvSpPr txBox="1"/>
            <p:nvPr/>
          </p:nvSpPr>
          <p:spPr>
            <a:xfrm rot="5400000">
              <a:off x="2258698" y="4615272"/>
              <a:ext cx="616100" cy="215444"/>
            </a:xfrm>
            <a:prstGeom prst="rect">
              <a:avLst/>
            </a:prstGeom>
            <a:noFill/>
          </p:spPr>
          <p:txBody>
            <a:bodyPr wrap="square" rtlCol="0">
              <a:spAutoFit/>
            </a:bodyPr>
            <a:lstStyle/>
            <a:p>
              <a:pPr algn="ctr"/>
              <a:r>
                <a:rPr lang="en-US" sz="800" i="1" dirty="0"/>
                <a:t>HTTP</a:t>
              </a:r>
            </a:p>
          </p:txBody>
        </p:sp>
        <p:cxnSp>
          <p:nvCxnSpPr>
            <p:cNvPr id="96" name="Connector: Elbow 95">
              <a:extLst>
                <a:ext uri="{FF2B5EF4-FFF2-40B4-BE49-F238E27FC236}">
                  <a16:creationId xmlns:a16="http://schemas.microsoft.com/office/drawing/2014/main" id="{C224A68B-37B6-DF90-2CD5-76E00EA060A0}"/>
                </a:ext>
              </a:extLst>
            </p:cNvPr>
            <p:cNvCxnSpPr>
              <a:cxnSpLocks/>
              <a:stCxn id="1102" idx="1"/>
              <a:endCxn id="1088" idx="1"/>
            </p:cNvCxnSpPr>
            <p:nvPr/>
          </p:nvCxnSpPr>
          <p:spPr>
            <a:xfrm rot="10800000" flipH="1" flipV="1">
              <a:off x="5204300" y="3873429"/>
              <a:ext cx="815544" cy="1449895"/>
            </a:xfrm>
            <a:prstGeom prst="bentConnector3">
              <a:avLst>
                <a:gd name="adj1" fmla="val -28030"/>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DA5E6BC2-E2DF-E7F2-ECE5-10F9349B56CB}"/>
                </a:ext>
              </a:extLst>
            </p:cNvPr>
            <p:cNvGrpSpPr/>
            <p:nvPr/>
          </p:nvGrpSpPr>
          <p:grpSpPr>
            <a:xfrm>
              <a:off x="5980520" y="4926269"/>
              <a:ext cx="891543" cy="1103226"/>
              <a:chOff x="6281920" y="4475080"/>
              <a:chExt cx="891543" cy="1103226"/>
            </a:xfrm>
          </p:grpSpPr>
          <p:grpSp>
            <p:nvGrpSpPr>
              <p:cNvPr id="1080" name="Group 1079">
                <a:extLst>
                  <a:ext uri="{FF2B5EF4-FFF2-40B4-BE49-F238E27FC236}">
                    <a16:creationId xmlns:a16="http://schemas.microsoft.com/office/drawing/2014/main" id="{E27803C1-71FA-0B79-F8CC-B31E8D06D004}"/>
                  </a:ext>
                </a:extLst>
              </p:cNvPr>
              <p:cNvGrpSpPr/>
              <p:nvPr/>
            </p:nvGrpSpPr>
            <p:grpSpPr>
              <a:xfrm>
                <a:off x="6281920" y="4475080"/>
                <a:ext cx="891543" cy="1103226"/>
                <a:chOff x="4938340" y="4195122"/>
                <a:chExt cx="980698" cy="1334905"/>
              </a:xfrm>
            </p:grpSpPr>
            <p:grpSp>
              <p:nvGrpSpPr>
                <p:cNvPr id="1086" name="Group 1085">
                  <a:extLst>
                    <a:ext uri="{FF2B5EF4-FFF2-40B4-BE49-F238E27FC236}">
                      <a16:creationId xmlns:a16="http://schemas.microsoft.com/office/drawing/2014/main" id="{C000F348-F651-B514-0852-3BD15C0781AE}"/>
                    </a:ext>
                  </a:extLst>
                </p:cNvPr>
                <p:cNvGrpSpPr/>
                <p:nvPr/>
              </p:nvGrpSpPr>
              <p:grpSpPr>
                <a:xfrm>
                  <a:off x="4938340" y="4195122"/>
                  <a:ext cx="980698" cy="1334905"/>
                  <a:chOff x="6905495" y="3128697"/>
                  <a:chExt cx="1078768" cy="1468398"/>
                </a:xfrm>
              </p:grpSpPr>
              <p:sp>
                <p:nvSpPr>
                  <p:cNvPr id="1088" name="Rectangle 1087">
                    <a:extLst>
                      <a:ext uri="{FF2B5EF4-FFF2-40B4-BE49-F238E27FC236}">
                        <a16:creationId xmlns:a16="http://schemas.microsoft.com/office/drawing/2014/main" id="{6DA20235-B70B-9DE0-E9C0-186E43CE1BDB}"/>
                      </a:ext>
                    </a:extLst>
                  </p:cNvPr>
                  <p:cNvSpPr/>
                  <p:nvPr/>
                </p:nvSpPr>
                <p:spPr>
                  <a:xfrm>
                    <a:off x="6953077" y="3128697"/>
                    <a:ext cx="976471" cy="10569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9" name="TextBox 1088">
                    <a:extLst>
                      <a:ext uri="{FF2B5EF4-FFF2-40B4-BE49-F238E27FC236}">
                        <a16:creationId xmlns:a16="http://schemas.microsoft.com/office/drawing/2014/main" id="{0112F3AA-DB43-5B5C-C651-E959257FA38B}"/>
                      </a:ext>
                    </a:extLst>
                  </p:cNvPr>
                  <p:cNvSpPr txBox="1"/>
                  <p:nvPr/>
                </p:nvSpPr>
                <p:spPr>
                  <a:xfrm>
                    <a:off x="6905495" y="4146478"/>
                    <a:ext cx="1078768" cy="450617"/>
                  </a:xfrm>
                  <a:prstGeom prst="rect">
                    <a:avLst/>
                  </a:prstGeom>
                  <a:noFill/>
                </p:spPr>
                <p:txBody>
                  <a:bodyPr wrap="square" rtlCol="0">
                    <a:spAutoFit/>
                  </a:bodyPr>
                  <a:lstStyle/>
                  <a:p>
                    <a:pPr algn="ctr"/>
                    <a:r>
                      <a:rPr lang="en-US" sz="800" dirty="0"/>
                      <a:t>Catalog Microservice</a:t>
                    </a:r>
                  </a:p>
                </p:txBody>
              </p:sp>
            </p:grpSp>
            <p:pic>
              <p:nvPicPr>
                <p:cNvPr id="1087" name="Picture 1086">
                  <a:extLst>
                    <a:ext uri="{FF2B5EF4-FFF2-40B4-BE49-F238E27FC236}">
                      <a16:creationId xmlns:a16="http://schemas.microsoft.com/office/drawing/2014/main" id="{81897280-7E61-E041-E8D4-912213643B2B}"/>
                    </a:ext>
                  </a:extLst>
                </p:cNvPr>
                <p:cNvPicPr>
                  <a:picLocks noChangeAspect="1"/>
                </p:cNvPicPr>
                <p:nvPr/>
              </p:nvPicPr>
              <p:blipFill>
                <a:blip r:embed="rId11">
                  <a:clrChange>
                    <a:clrFrom>
                      <a:srgbClr val="000000"/>
                    </a:clrFrom>
                    <a:clrTo>
                      <a:srgbClr val="000000">
                        <a:alpha val="0"/>
                      </a:srgbClr>
                    </a:clrTo>
                  </a:clrChange>
                </a:blip>
                <a:stretch>
                  <a:fillRect/>
                </a:stretch>
              </p:blipFill>
              <p:spPr>
                <a:xfrm>
                  <a:off x="5234560" y="4243883"/>
                  <a:ext cx="284650" cy="415390"/>
                </a:xfrm>
                <a:prstGeom prst="rect">
                  <a:avLst/>
                </a:prstGeom>
              </p:spPr>
            </p:pic>
          </p:grpSp>
          <p:cxnSp>
            <p:nvCxnSpPr>
              <p:cNvPr id="1081" name="Straight Arrow Connector 1080">
                <a:extLst>
                  <a:ext uri="{FF2B5EF4-FFF2-40B4-BE49-F238E27FC236}">
                    <a16:creationId xmlns:a16="http://schemas.microsoft.com/office/drawing/2014/main" id="{6753A2A0-8F65-B636-DA67-F7C6285BBB06}"/>
                  </a:ext>
                </a:extLst>
              </p:cNvPr>
              <p:cNvCxnSpPr>
                <a:cxnSpLocks/>
              </p:cNvCxnSpPr>
              <p:nvPr/>
            </p:nvCxnSpPr>
            <p:spPr>
              <a:xfrm flipH="1">
                <a:off x="6659851" y="4879617"/>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83" name="Picture 1082">
                <a:extLst>
                  <a:ext uri="{FF2B5EF4-FFF2-40B4-BE49-F238E27FC236}">
                    <a16:creationId xmlns:a16="http://schemas.microsoft.com/office/drawing/2014/main" id="{273F8B5D-7BD7-059B-FCE6-B1E938C87BD1}"/>
                  </a:ext>
                </a:extLst>
              </p:cNvPr>
              <p:cNvPicPr>
                <a:picLocks noChangeAspect="1"/>
              </p:cNvPicPr>
              <p:nvPr/>
            </p:nvPicPr>
            <p:blipFill>
              <a:blip r:embed="rId7">
                <a:clrChange>
                  <a:clrFrom>
                    <a:srgbClr val="FFFFFF"/>
                  </a:clrFrom>
                  <a:clrTo>
                    <a:srgbClr val="FFFFFF">
                      <a:alpha val="0"/>
                    </a:srgbClr>
                  </a:clrTo>
                </a:clrChange>
                <a:duotone>
                  <a:prstClr val="black"/>
                  <a:schemeClr val="accent4">
                    <a:tint val="45000"/>
                    <a:satMod val="400000"/>
                  </a:schemeClr>
                </a:duotone>
              </a:blip>
              <a:stretch>
                <a:fillRect/>
              </a:stretch>
            </p:blipFill>
            <p:spPr>
              <a:xfrm>
                <a:off x="6393144" y="5079000"/>
                <a:ext cx="163553" cy="163553"/>
              </a:xfrm>
              <a:prstGeom prst="rect">
                <a:avLst/>
              </a:prstGeom>
            </p:spPr>
          </p:pic>
          <p:sp>
            <p:nvSpPr>
              <p:cNvPr id="1085" name="TextBox 1084">
                <a:extLst>
                  <a:ext uri="{FF2B5EF4-FFF2-40B4-BE49-F238E27FC236}">
                    <a16:creationId xmlns:a16="http://schemas.microsoft.com/office/drawing/2014/main" id="{B32560FC-7B95-6BCB-0261-C84543A33DE3}"/>
                  </a:ext>
                </a:extLst>
              </p:cNvPr>
              <p:cNvSpPr txBox="1"/>
              <p:nvPr/>
            </p:nvSpPr>
            <p:spPr>
              <a:xfrm>
                <a:off x="6504492" y="5050520"/>
                <a:ext cx="661424" cy="215444"/>
              </a:xfrm>
              <a:prstGeom prst="rect">
                <a:avLst/>
              </a:prstGeom>
              <a:noFill/>
            </p:spPr>
            <p:txBody>
              <a:bodyPr wrap="square">
                <a:spAutoFit/>
              </a:bodyPr>
              <a:lstStyle/>
              <a:p>
                <a:r>
                  <a:rPr lang="en-US" sz="800" dirty="0"/>
                  <a:t>Relational</a:t>
                </a:r>
              </a:p>
            </p:txBody>
          </p:sp>
        </p:grpSp>
        <p:cxnSp>
          <p:nvCxnSpPr>
            <p:cNvPr id="99" name="Straight Arrow Connector 98">
              <a:extLst>
                <a:ext uri="{FF2B5EF4-FFF2-40B4-BE49-F238E27FC236}">
                  <a16:creationId xmlns:a16="http://schemas.microsoft.com/office/drawing/2014/main" id="{2CB1E77C-169C-A4D0-FFB8-DBF788FD75A4}"/>
                </a:ext>
              </a:extLst>
            </p:cNvPr>
            <p:cNvCxnSpPr>
              <a:cxnSpLocks/>
            </p:cNvCxnSpPr>
            <p:nvPr/>
          </p:nvCxnSpPr>
          <p:spPr>
            <a:xfrm flipH="1">
              <a:off x="3990576" y="5319408"/>
              <a:ext cx="3890" cy="17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5" name="Picture 104">
              <a:extLst>
                <a:ext uri="{FF2B5EF4-FFF2-40B4-BE49-F238E27FC236}">
                  <a16:creationId xmlns:a16="http://schemas.microsoft.com/office/drawing/2014/main" id="{FDFF6173-D9A9-B4D6-7D06-FAE809D3119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632848" y="5403017"/>
              <a:ext cx="663541" cy="294146"/>
            </a:xfrm>
            <a:prstGeom prst="rect">
              <a:avLst/>
            </a:prstGeom>
          </p:spPr>
        </p:pic>
        <p:sp>
          <p:nvSpPr>
            <p:cNvPr id="109" name="TextBox 108">
              <a:extLst>
                <a:ext uri="{FF2B5EF4-FFF2-40B4-BE49-F238E27FC236}">
                  <a16:creationId xmlns:a16="http://schemas.microsoft.com/office/drawing/2014/main" id="{86725C77-5462-B086-C4DE-0DFBBAB0B750}"/>
                </a:ext>
              </a:extLst>
            </p:cNvPr>
            <p:cNvSpPr txBox="1"/>
            <p:nvPr/>
          </p:nvSpPr>
          <p:spPr>
            <a:xfrm>
              <a:off x="5945026" y="3690489"/>
              <a:ext cx="546247" cy="215444"/>
            </a:xfrm>
            <a:prstGeom prst="rect">
              <a:avLst/>
            </a:prstGeom>
            <a:noFill/>
          </p:spPr>
          <p:txBody>
            <a:bodyPr wrap="square" rtlCol="0">
              <a:spAutoFit/>
            </a:bodyPr>
            <a:lstStyle/>
            <a:p>
              <a:pPr algn="ctr"/>
              <a:r>
                <a:rPr lang="en-US" sz="800" i="1" dirty="0"/>
                <a:t>HTTP</a:t>
              </a:r>
            </a:p>
          </p:txBody>
        </p:sp>
        <p:sp>
          <p:nvSpPr>
            <p:cNvPr id="111" name="TextBox 110">
              <a:extLst>
                <a:ext uri="{FF2B5EF4-FFF2-40B4-BE49-F238E27FC236}">
                  <a16:creationId xmlns:a16="http://schemas.microsoft.com/office/drawing/2014/main" id="{F19D7F74-CD3D-6554-D77B-FAFED6722A75}"/>
                </a:ext>
              </a:extLst>
            </p:cNvPr>
            <p:cNvSpPr txBox="1"/>
            <p:nvPr/>
          </p:nvSpPr>
          <p:spPr>
            <a:xfrm rot="16200000">
              <a:off x="4374358" y="4587145"/>
              <a:ext cx="559849" cy="215444"/>
            </a:xfrm>
            <a:prstGeom prst="rect">
              <a:avLst/>
            </a:prstGeom>
            <a:noFill/>
          </p:spPr>
          <p:txBody>
            <a:bodyPr wrap="square" rtlCol="0">
              <a:spAutoFit/>
            </a:bodyPr>
            <a:lstStyle>
              <a:defPPr>
                <a:defRPr lang="en-US"/>
              </a:defPPr>
              <a:lvl1pPr algn="ctr">
                <a:defRPr sz="800" i="1"/>
              </a:lvl1pPr>
            </a:lstStyle>
            <a:p>
              <a:r>
                <a:rPr lang="en-US" dirty="0"/>
                <a:t>HTTP</a:t>
              </a:r>
            </a:p>
          </p:txBody>
        </p:sp>
        <p:pic>
          <p:nvPicPr>
            <p:cNvPr id="112" name="Picture 111">
              <a:extLst>
                <a:ext uri="{FF2B5EF4-FFF2-40B4-BE49-F238E27FC236}">
                  <a16:creationId xmlns:a16="http://schemas.microsoft.com/office/drawing/2014/main" id="{577D17CA-75CF-888A-721C-A5AAC4E7A4B8}"/>
                </a:ext>
              </a:extLst>
            </p:cNvPr>
            <p:cNvPicPr>
              <a:picLocks noChangeAspect="1"/>
            </p:cNvPicPr>
            <p:nvPr/>
          </p:nvPicPr>
          <p:blipFill>
            <a:blip r:embed="rId12">
              <a:clrChange>
                <a:clrFrom>
                  <a:srgbClr val="FFFFFF"/>
                </a:clrFrom>
                <a:clrTo>
                  <a:srgbClr val="FFFFFF">
                    <a:alpha val="0"/>
                  </a:srgbClr>
                </a:clrTo>
              </a:clrChange>
              <a:grayscl/>
            </a:blip>
            <a:stretch>
              <a:fillRect/>
            </a:stretch>
          </p:blipFill>
          <p:spPr>
            <a:xfrm>
              <a:off x="5425407" y="3299786"/>
              <a:ext cx="276777" cy="163880"/>
            </a:xfrm>
            <a:prstGeom prst="rect">
              <a:avLst/>
            </a:prstGeom>
          </p:spPr>
        </p:pic>
        <p:pic>
          <p:nvPicPr>
            <p:cNvPr id="113" name="Picture 112">
              <a:extLst>
                <a:ext uri="{FF2B5EF4-FFF2-40B4-BE49-F238E27FC236}">
                  <a16:creationId xmlns:a16="http://schemas.microsoft.com/office/drawing/2014/main" id="{F72AC4B9-5F6F-2115-3234-A9673E36852F}"/>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2897329" y="3283255"/>
              <a:ext cx="256543" cy="152811"/>
            </a:xfrm>
            <a:prstGeom prst="rect">
              <a:avLst/>
            </a:prstGeom>
          </p:spPr>
        </p:pic>
        <p:pic>
          <p:nvPicPr>
            <p:cNvPr id="120" name="Picture 119">
              <a:extLst>
                <a:ext uri="{FF2B5EF4-FFF2-40B4-BE49-F238E27FC236}">
                  <a16:creationId xmlns:a16="http://schemas.microsoft.com/office/drawing/2014/main" id="{5B56FAE0-FDBB-5F96-D07D-F5225A99012B}"/>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3869685" y="4712137"/>
              <a:ext cx="233221" cy="138919"/>
            </a:xfrm>
            <a:prstGeom prst="rect">
              <a:avLst/>
            </a:prstGeom>
          </p:spPr>
        </p:pic>
        <p:pic>
          <p:nvPicPr>
            <p:cNvPr id="121" name="Picture 120">
              <a:extLst>
                <a:ext uri="{FF2B5EF4-FFF2-40B4-BE49-F238E27FC236}">
                  <a16:creationId xmlns:a16="http://schemas.microsoft.com/office/drawing/2014/main" id="{9F462E30-CEB1-1292-8668-CCF7965DA2A0}"/>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6104336" y="4740865"/>
              <a:ext cx="543434" cy="169458"/>
            </a:xfrm>
            <a:prstGeom prst="rect">
              <a:avLst/>
            </a:prstGeom>
          </p:spPr>
        </p:pic>
        <p:pic>
          <p:nvPicPr>
            <p:cNvPr id="122" name="Picture 121">
              <a:extLst>
                <a:ext uri="{FF2B5EF4-FFF2-40B4-BE49-F238E27FC236}">
                  <a16:creationId xmlns:a16="http://schemas.microsoft.com/office/drawing/2014/main" id="{A8B8F674-7056-FEA4-CDF6-00591BC60B4E}"/>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6717800" y="3283254"/>
              <a:ext cx="256543" cy="152811"/>
            </a:xfrm>
            <a:prstGeom prst="rect">
              <a:avLst/>
            </a:prstGeom>
          </p:spPr>
        </p:pic>
        <p:pic>
          <p:nvPicPr>
            <p:cNvPr id="125" name="Picture 124">
              <a:extLst>
                <a:ext uri="{FF2B5EF4-FFF2-40B4-BE49-F238E27FC236}">
                  <a16:creationId xmlns:a16="http://schemas.microsoft.com/office/drawing/2014/main" id="{1F2479AA-7891-0C5C-EF3C-48D175BCC818}"/>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3922166" y="3276189"/>
              <a:ext cx="543434" cy="169458"/>
            </a:xfrm>
            <a:prstGeom prst="rect">
              <a:avLst/>
            </a:prstGeom>
          </p:spPr>
        </p:pic>
        <p:cxnSp>
          <p:nvCxnSpPr>
            <p:cNvPr id="126" name="Connector: Elbow 125">
              <a:extLst>
                <a:ext uri="{FF2B5EF4-FFF2-40B4-BE49-F238E27FC236}">
                  <a16:creationId xmlns:a16="http://schemas.microsoft.com/office/drawing/2014/main" id="{3254F4D5-03C2-6EE2-9550-752E14651BD1}"/>
                </a:ext>
              </a:extLst>
            </p:cNvPr>
            <p:cNvCxnSpPr>
              <a:cxnSpLocks/>
              <a:stCxn id="1029" idx="0"/>
            </p:cNvCxnSpPr>
            <p:nvPr/>
          </p:nvCxnSpPr>
          <p:spPr>
            <a:xfrm rot="5400000" flipH="1" flipV="1">
              <a:off x="2141416" y="3833380"/>
              <a:ext cx="141537" cy="9448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4" name="Picture 1023">
              <a:extLst>
                <a:ext uri="{FF2B5EF4-FFF2-40B4-BE49-F238E27FC236}">
                  <a16:creationId xmlns:a16="http://schemas.microsoft.com/office/drawing/2014/main" id="{8C2A3FF6-96EB-BA59-C477-7CDD9E29AA95}"/>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275207" y="4903367"/>
              <a:ext cx="903898" cy="365465"/>
            </a:xfrm>
            <a:prstGeom prst="rect">
              <a:avLst/>
            </a:prstGeom>
          </p:spPr>
        </p:pic>
        <p:cxnSp>
          <p:nvCxnSpPr>
            <p:cNvPr id="1025" name="Straight Arrow Connector 1024">
              <a:extLst>
                <a:ext uri="{FF2B5EF4-FFF2-40B4-BE49-F238E27FC236}">
                  <a16:creationId xmlns:a16="http://schemas.microsoft.com/office/drawing/2014/main" id="{2A762857-7163-7B55-A9E0-1B1A5F940E26}"/>
                </a:ext>
              </a:extLst>
            </p:cNvPr>
            <p:cNvCxnSpPr>
              <a:cxnSpLocks/>
              <a:endCxn id="1024" idx="1"/>
            </p:cNvCxnSpPr>
            <p:nvPr/>
          </p:nvCxnSpPr>
          <p:spPr>
            <a:xfrm>
              <a:off x="807158" y="5081064"/>
              <a:ext cx="468049" cy="5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027" name="Group 1026">
              <a:extLst>
                <a:ext uri="{FF2B5EF4-FFF2-40B4-BE49-F238E27FC236}">
                  <a16:creationId xmlns:a16="http://schemas.microsoft.com/office/drawing/2014/main" id="{2795C55E-16C9-E20D-B39C-650344CBD5FA}"/>
                </a:ext>
              </a:extLst>
            </p:cNvPr>
            <p:cNvGrpSpPr/>
            <p:nvPr/>
          </p:nvGrpSpPr>
          <p:grpSpPr>
            <a:xfrm>
              <a:off x="1832246" y="4697247"/>
              <a:ext cx="500239" cy="218835"/>
              <a:chOff x="2264404" y="3730844"/>
              <a:chExt cx="500239" cy="218835"/>
            </a:xfrm>
          </p:grpSpPr>
          <p:pic>
            <p:nvPicPr>
              <p:cNvPr id="1078" name="Picture 1077">
                <a:extLst>
                  <a:ext uri="{FF2B5EF4-FFF2-40B4-BE49-F238E27FC236}">
                    <a16:creationId xmlns:a16="http://schemas.microsoft.com/office/drawing/2014/main" id="{6506D00B-DEA2-894E-648C-27C8ED72A265}"/>
                  </a:ext>
                </a:extLst>
              </p:cNvPr>
              <p:cNvPicPr>
                <a:picLocks noChangeAspect="1"/>
              </p:cNvPicPr>
              <p:nvPr/>
            </p:nvPicPr>
            <p:blipFill>
              <a:blip r:embed="rId16"/>
              <a:stretch>
                <a:fillRect/>
              </a:stretch>
            </p:blipFill>
            <p:spPr>
              <a:xfrm>
                <a:off x="2264404" y="3730844"/>
                <a:ext cx="146816" cy="200905"/>
              </a:xfrm>
              <a:prstGeom prst="rect">
                <a:avLst/>
              </a:prstGeom>
            </p:spPr>
          </p:pic>
          <p:sp>
            <p:nvSpPr>
              <p:cNvPr id="1079" name="TextBox 1078">
                <a:extLst>
                  <a:ext uri="{FF2B5EF4-FFF2-40B4-BE49-F238E27FC236}">
                    <a16:creationId xmlns:a16="http://schemas.microsoft.com/office/drawing/2014/main" id="{D9D82BB4-A91A-1870-5CC1-30A58D31B5E4}"/>
                  </a:ext>
                </a:extLst>
              </p:cNvPr>
              <p:cNvSpPr txBox="1"/>
              <p:nvPr/>
            </p:nvSpPr>
            <p:spPr>
              <a:xfrm>
                <a:off x="2331869" y="3734235"/>
                <a:ext cx="432774" cy="215444"/>
              </a:xfrm>
              <a:prstGeom prst="rect">
                <a:avLst/>
              </a:prstGeom>
              <a:noFill/>
            </p:spPr>
            <p:txBody>
              <a:bodyPr wrap="square" rtlCol="0">
                <a:spAutoFit/>
              </a:bodyPr>
              <a:lstStyle/>
              <a:p>
                <a:r>
                  <a:rPr lang="en-US" sz="800" i="1" dirty="0"/>
                  <a:t>MQ</a:t>
                </a:r>
              </a:p>
            </p:txBody>
          </p:sp>
        </p:grpSp>
        <p:grpSp>
          <p:nvGrpSpPr>
            <p:cNvPr id="1028" name="Group 1027">
              <a:extLst>
                <a:ext uri="{FF2B5EF4-FFF2-40B4-BE49-F238E27FC236}">
                  <a16:creationId xmlns:a16="http://schemas.microsoft.com/office/drawing/2014/main" id="{C07EEBFC-588E-4DE9-FFFB-4992F5A06BE3}"/>
                </a:ext>
              </a:extLst>
            </p:cNvPr>
            <p:cNvGrpSpPr/>
            <p:nvPr/>
          </p:nvGrpSpPr>
          <p:grpSpPr>
            <a:xfrm>
              <a:off x="5319518" y="5107069"/>
              <a:ext cx="500239" cy="218835"/>
              <a:chOff x="2264404" y="3730844"/>
              <a:chExt cx="500239" cy="218835"/>
            </a:xfrm>
          </p:grpSpPr>
          <p:pic>
            <p:nvPicPr>
              <p:cNvPr id="1076" name="Picture 1075">
                <a:extLst>
                  <a:ext uri="{FF2B5EF4-FFF2-40B4-BE49-F238E27FC236}">
                    <a16:creationId xmlns:a16="http://schemas.microsoft.com/office/drawing/2014/main" id="{CCB9A84E-0FAC-95F0-7856-36E9D5661DDE}"/>
                  </a:ext>
                </a:extLst>
              </p:cNvPr>
              <p:cNvPicPr>
                <a:picLocks noChangeAspect="1"/>
              </p:cNvPicPr>
              <p:nvPr/>
            </p:nvPicPr>
            <p:blipFill>
              <a:blip r:embed="rId16"/>
              <a:stretch>
                <a:fillRect/>
              </a:stretch>
            </p:blipFill>
            <p:spPr>
              <a:xfrm>
                <a:off x="2264404" y="3730844"/>
                <a:ext cx="146816" cy="200905"/>
              </a:xfrm>
              <a:prstGeom prst="rect">
                <a:avLst/>
              </a:prstGeom>
            </p:spPr>
          </p:pic>
          <p:sp>
            <p:nvSpPr>
              <p:cNvPr id="1077" name="TextBox 1076">
                <a:extLst>
                  <a:ext uri="{FF2B5EF4-FFF2-40B4-BE49-F238E27FC236}">
                    <a16:creationId xmlns:a16="http://schemas.microsoft.com/office/drawing/2014/main" id="{23A3FC40-8F9A-1663-507A-A45173891CDD}"/>
                  </a:ext>
                </a:extLst>
              </p:cNvPr>
              <p:cNvSpPr txBox="1"/>
              <p:nvPr/>
            </p:nvSpPr>
            <p:spPr>
              <a:xfrm>
                <a:off x="2331869" y="3734235"/>
                <a:ext cx="432774" cy="215444"/>
              </a:xfrm>
              <a:prstGeom prst="rect">
                <a:avLst/>
              </a:prstGeom>
              <a:noFill/>
            </p:spPr>
            <p:txBody>
              <a:bodyPr wrap="square" rtlCol="0">
                <a:spAutoFit/>
              </a:bodyPr>
              <a:lstStyle/>
              <a:p>
                <a:r>
                  <a:rPr lang="en-US" sz="800" i="1" dirty="0"/>
                  <a:t>MQ</a:t>
                </a:r>
              </a:p>
            </p:txBody>
          </p:sp>
        </p:grpSp>
        <p:sp>
          <p:nvSpPr>
            <p:cNvPr id="1029" name="TextBox 1028">
              <a:extLst>
                <a:ext uri="{FF2B5EF4-FFF2-40B4-BE49-F238E27FC236}">
                  <a16:creationId xmlns:a16="http://schemas.microsoft.com/office/drawing/2014/main" id="{182B4B15-0FFC-8624-A871-0BBB3D42391A}"/>
                </a:ext>
              </a:extLst>
            </p:cNvPr>
            <p:cNvSpPr txBox="1"/>
            <p:nvPr/>
          </p:nvSpPr>
          <p:spPr>
            <a:xfrm>
              <a:off x="1200281" y="4376587"/>
              <a:ext cx="1078928" cy="215444"/>
            </a:xfrm>
            <a:prstGeom prst="rect">
              <a:avLst/>
            </a:prstGeom>
            <a:noFill/>
          </p:spPr>
          <p:txBody>
            <a:bodyPr wrap="square" rtlCol="0">
              <a:spAutoFit/>
            </a:bodyPr>
            <a:lstStyle/>
            <a:p>
              <a:pPr algn="ctr"/>
              <a:r>
                <a:rPr lang="en-US" sz="800" b="1" dirty="0"/>
                <a:t>Data Store</a:t>
              </a:r>
            </a:p>
          </p:txBody>
        </p:sp>
        <p:sp>
          <p:nvSpPr>
            <p:cNvPr id="1030" name="Rectangle 1029">
              <a:extLst>
                <a:ext uri="{FF2B5EF4-FFF2-40B4-BE49-F238E27FC236}">
                  <a16:creationId xmlns:a16="http://schemas.microsoft.com/office/drawing/2014/main" id="{93F439F2-1BE6-057E-FA64-D611D09B4B9B}"/>
                </a:ext>
              </a:extLst>
            </p:cNvPr>
            <p:cNvSpPr/>
            <p:nvPr/>
          </p:nvSpPr>
          <p:spPr>
            <a:xfrm>
              <a:off x="1212529" y="4355596"/>
              <a:ext cx="923452" cy="23953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p>
          </p:txBody>
        </p:sp>
        <p:pic>
          <p:nvPicPr>
            <p:cNvPr id="1031" name="Picture 1030">
              <a:extLst>
                <a:ext uri="{FF2B5EF4-FFF2-40B4-BE49-F238E27FC236}">
                  <a16:creationId xmlns:a16="http://schemas.microsoft.com/office/drawing/2014/main" id="{663746F0-E7DF-9715-C5FE-162CB3E00522}"/>
                </a:ext>
              </a:extLst>
            </p:cNvPr>
            <p:cNvPicPr>
              <a:picLocks noChangeAspect="1"/>
            </p:cNvPicPr>
            <p:nvPr/>
          </p:nvPicPr>
          <p:blipFill>
            <a:blip r:embed="rId7">
              <a:clrChange>
                <a:clrFrom>
                  <a:srgbClr val="FFFFFF"/>
                </a:clrFrom>
                <a:clrTo>
                  <a:srgbClr val="FFFFFF">
                    <a:alpha val="0"/>
                  </a:srgbClr>
                </a:clrTo>
              </a:clrChange>
              <a:duotone>
                <a:prstClr val="black"/>
                <a:schemeClr val="accent4">
                  <a:tint val="45000"/>
                  <a:satMod val="400000"/>
                </a:schemeClr>
              </a:duotone>
            </a:blip>
            <a:stretch>
              <a:fillRect/>
            </a:stretch>
          </p:blipFill>
          <p:spPr>
            <a:xfrm>
              <a:off x="1230415" y="4381959"/>
              <a:ext cx="163553" cy="163553"/>
            </a:xfrm>
            <a:prstGeom prst="rect">
              <a:avLst/>
            </a:prstGeom>
          </p:spPr>
        </p:pic>
        <p:grpSp>
          <p:nvGrpSpPr>
            <p:cNvPr id="1032" name="Group 1031">
              <a:extLst>
                <a:ext uri="{FF2B5EF4-FFF2-40B4-BE49-F238E27FC236}">
                  <a16:creationId xmlns:a16="http://schemas.microsoft.com/office/drawing/2014/main" id="{9A6DC96C-87ED-CD3F-A3D5-28EECCA3F44E}"/>
                </a:ext>
              </a:extLst>
            </p:cNvPr>
            <p:cNvGrpSpPr/>
            <p:nvPr/>
          </p:nvGrpSpPr>
          <p:grpSpPr>
            <a:xfrm>
              <a:off x="1519784" y="3983446"/>
              <a:ext cx="1009914" cy="215444"/>
              <a:chOff x="1520267" y="3119753"/>
              <a:chExt cx="1009914" cy="215444"/>
            </a:xfrm>
          </p:grpSpPr>
          <p:pic>
            <p:nvPicPr>
              <p:cNvPr id="1073" name="Picture 1072">
                <a:extLst>
                  <a:ext uri="{FF2B5EF4-FFF2-40B4-BE49-F238E27FC236}">
                    <a16:creationId xmlns:a16="http://schemas.microsoft.com/office/drawing/2014/main" id="{159D484C-A301-ED52-7D21-FCA2FB3E90A2}"/>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520267" y="3124489"/>
                <a:ext cx="174671" cy="182052"/>
              </a:xfrm>
              <a:prstGeom prst="rect">
                <a:avLst/>
              </a:prstGeom>
            </p:spPr>
          </p:pic>
          <p:sp>
            <p:nvSpPr>
              <p:cNvPr id="1075" name="TextBox 1074">
                <a:extLst>
                  <a:ext uri="{FF2B5EF4-FFF2-40B4-BE49-F238E27FC236}">
                    <a16:creationId xmlns:a16="http://schemas.microsoft.com/office/drawing/2014/main" id="{B7527E8C-046E-63E2-DD11-A40C221E8614}"/>
                  </a:ext>
                </a:extLst>
              </p:cNvPr>
              <p:cNvSpPr txBox="1"/>
              <p:nvPr/>
            </p:nvSpPr>
            <p:spPr>
              <a:xfrm>
                <a:off x="1625371" y="3119753"/>
                <a:ext cx="904810" cy="215444"/>
              </a:xfrm>
              <a:prstGeom prst="rect">
                <a:avLst/>
              </a:prstGeom>
              <a:noFill/>
            </p:spPr>
            <p:txBody>
              <a:bodyPr wrap="square" rtlCol="0">
                <a:spAutoFit/>
              </a:bodyPr>
              <a:lstStyle/>
              <a:p>
                <a:r>
                  <a:rPr lang="en-US" sz="800" i="1" dirty="0"/>
                  <a:t>Transformation</a:t>
                </a:r>
              </a:p>
            </p:txBody>
          </p:sp>
        </p:grpSp>
        <p:pic>
          <p:nvPicPr>
            <p:cNvPr id="1033" name="Picture 1032">
              <a:extLst>
                <a:ext uri="{FF2B5EF4-FFF2-40B4-BE49-F238E27FC236}">
                  <a16:creationId xmlns:a16="http://schemas.microsoft.com/office/drawing/2014/main" id="{DE2EA393-EA44-AB23-E9DB-B5806B11D28B}"/>
                </a:ext>
              </a:extLst>
            </p:cNvPr>
            <p:cNvPicPr>
              <a:picLocks noChangeAspect="1"/>
            </p:cNvPicPr>
            <p:nvPr/>
          </p:nvPicPr>
          <p:blipFill>
            <a:blip r:embed="rId18">
              <a:clrChange>
                <a:clrFrom>
                  <a:srgbClr val="000000"/>
                </a:clrFrom>
                <a:clrTo>
                  <a:srgbClr val="000000">
                    <a:alpha val="0"/>
                  </a:srgbClr>
                </a:clrTo>
              </a:clrChange>
            </a:blip>
            <a:stretch>
              <a:fillRect/>
            </a:stretch>
          </p:blipFill>
          <p:spPr>
            <a:xfrm>
              <a:off x="318953" y="4907769"/>
              <a:ext cx="393134" cy="302945"/>
            </a:xfrm>
            <a:prstGeom prst="rect">
              <a:avLst/>
            </a:prstGeom>
          </p:spPr>
        </p:pic>
        <p:pic>
          <p:nvPicPr>
            <p:cNvPr id="1037" name="Picture 1036">
              <a:extLst>
                <a:ext uri="{FF2B5EF4-FFF2-40B4-BE49-F238E27FC236}">
                  <a16:creationId xmlns:a16="http://schemas.microsoft.com/office/drawing/2014/main" id="{D6C33EDD-74E9-E7F1-8979-0A18208605D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7454218" y="4206951"/>
              <a:ext cx="570881" cy="487916"/>
            </a:xfrm>
            <a:prstGeom prst="rect">
              <a:avLst/>
            </a:prstGeom>
          </p:spPr>
        </p:pic>
        <p:grpSp>
          <p:nvGrpSpPr>
            <p:cNvPr id="1038" name="Group 1037">
              <a:extLst>
                <a:ext uri="{FF2B5EF4-FFF2-40B4-BE49-F238E27FC236}">
                  <a16:creationId xmlns:a16="http://schemas.microsoft.com/office/drawing/2014/main" id="{4EE3811C-7DA7-71D6-302C-9FC32C3EFF95}"/>
                </a:ext>
              </a:extLst>
            </p:cNvPr>
            <p:cNvGrpSpPr/>
            <p:nvPr/>
          </p:nvGrpSpPr>
          <p:grpSpPr>
            <a:xfrm>
              <a:off x="7116732" y="5338938"/>
              <a:ext cx="824579" cy="369692"/>
              <a:chOff x="6732427" y="3902008"/>
              <a:chExt cx="824579" cy="425046"/>
            </a:xfrm>
          </p:grpSpPr>
          <p:sp>
            <p:nvSpPr>
              <p:cNvPr id="1070" name="Rectangle 1069">
                <a:extLst>
                  <a:ext uri="{FF2B5EF4-FFF2-40B4-BE49-F238E27FC236}">
                    <a16:creationId xmlns:a16="http://schemas.microsoft.com/office/drawing/2014/main" id="{54AB4CCD-0782-85BE-2221-B432DAA90B11}"/>
                  </a:ext>
                </a:extLst>
              </p:cNvPr>
              <p:cNvSpPr/>
              <p:nvPr/>
            </p:nvSpPr>
            <p:spPr>
              <a:xfrm>
                <a:off x="6732427" y="3902008"/>
                <a:ext cx="807000" cy="425046"/>
              </a:xfrm>
              <a:prstGeom prst="rect">
                <a:avLst/>
              </a:prstGeom>
              <a:noFill/>
              <a:ln w="6350">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TextBox 1071">
                <a:extLst>
                  <a:ext uri="{FF2B5EF4-FFF2-40B4-BE49-F238E27FC236}">
                    <a16:creationId xmlns:a16="http://schemas.microsoft.com/office/drawing/2014/main" id="{5B905461-138D-3273-8DA1-7E44083472DB}"/>
                  </a:ext>
                </a:extLst>
              </p:cNvPr>
              <p:cNvSpPr txBox="1"/>
              <p:nvPr/>
            </p:nvSpPr>
            <p:spPr>
              <a:xfrm>
                <a:off x="6738637" y="3949877"/>
                <a:ext cx="818369" cy="338554"/>
              </a:xfrm>
              <a:prstGeom prst="rect">
                <a:avLst/>
              </a:prstGeom>
              <a:noFill/>
            </p:spPr>
            <p:txBody>
              <a:bodyPr wrap="square" rtlCol="0">
                <a:spAutoFit/>
              </a:bodyPr>
              <a:lstStyle/>
              <a:p>
                <a:pPr algn="ctr"/>
                <a:r>
                  <a:rPr lang="en-US" sz="800" dirty="0"/>
                  <a:t>Downstream systems</a:t>
                </a:r>
              </a:p>
            </p:txBody>
          </p:sp>
        </p:grpSp>
        <p:pic>
          <p:nvPicPr>
            <p:cNvPr id="1039" name="Picture 1038">
              <a:extLst>
                <a:ext uri="{FF2B5EF4-FFF2-40B4-BE49-F238E27FC236}">
                  <a16:creationId xmlns:a16="http://schemas.microsoft.com/office/drawing/2014/main" id="{A66C3FE9-C2D0-6185-49D0-8FDA4DF11DA6}"/>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7424466" y="3350458"/>
              <a:ext cx="333450" cy="333450"/>
            </a:xfrm>
            <a:prstGeom prst="rect">
              <a:avLst/>
            </a:prstGeom>
          </p:spPr>
        </p:pic>
        <p:sp>
          <p:nvSpPr>
            <p:cNvPr id="1040" name="TextBox 1039">
              <a:extLst>
                <a:ext uri="{FF2B5EF4-FFF2-40B4-BE49-F238E27FC236}">
                  <a16:creationId xmlns:a16="http://schemas.microsoft.com/office/drawing/2014/main" id="{69B15F28-53F0-6D61-7401-FF9843509EA7}"/>
                </a:ext>
              </a:extLst>
            </p:cNvPr>
            <p:cNvSpPr txBox="1"/>
            <p:nvPr/>
          </p:nvSpPr>
          <p:spPr>
            <a:xfrm>
              <a:off x="7306888" y="3666586"/>
              <a:ext cx="546247" cy="215444"/>
            </a:xfrm>
            <a:prstGeom prst="rect">
              <a:avLst/>
            </a:prstGeom>
            <a:noFill/>
          </p:spPr>
          <p:txBody>
            <a:bodyPr wrap="square" rtlCol="0">
              <a:spAutoFit/>
            </a:bodyPr>
            <a:lstStyle/>
            <a:p>
              <a:pPr algn="ctr"/>
              <a:r>
                <a:rPr lang="en-US" sz="800" i="1" dirty="0"/>
                <a:t>Files</a:t>
              </a:r>
            </a:p>
          </p:txBody>
        </p:sp>
        <p:cxnSp>
          <p:nvCxnSpPr>
            <p:cNvPr id="1041" name="Connector: Elbow 1040">
              <a:extLst>
                <a:ext uri="{FF2B5EF4-FFF2-40B4-BE49-F238E27FC236}">
                  <a16:creationId xmlns:a16="http://schemas.microsoft.com/office/drawing/2014/main" id="{01B8757F-52C0-2F68-DEFF-3BCDB78728A9}"/>
                </a:ext>
              </a:extLst>
            </p:cNvPr>
            <p:cNvCxnSpPr>
              <a:cxnSpLocks/>
              <a:stCxn id="1037" idx="2"/>
              <a:endCxn id="1072" idx="0"/>
            </p:cNvCxnSpPr>
            <p:nvPr/>
          </p:nvCxnSpPr>
          <p:spPr>
            <a:xfrm rot="5400000">
              <a:off x="7324209" y="4951963"/>
              <a:ext cx="623369" cy="1715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42" name="TextBox 1041">
              <a:extLst>
                <a:ext uri="{FF2B5EF4-FFF2-40B4-BE49-F238E27FC236}">
                  <a16:creationId xmlns:a16="http://schemas.microsoft.com/office/drawing/2014/main" id="{BF571468-0FFB-4215-7168-2C33EAF9E2A8}"/>
                </a:ext>
              </a:extLst>
            </p:cNvPr>
            <p:cNvSpPr txBox="1"/>
            <p:nvPr/>
          </p:nvSpPr>
          <p:spPr>
            <a:xfrm>
              <a:off x="0" y="5231696"/>
              <a:ext cx="987607" cy="369332"/>
            </a:xfrm>
            <a:prstGeom prst="rect">
              <a:avLst/>
            </a:prstGeom>
            <a:noFill/>
          </p:spPr>
          <p:txBody>
            <a:bodyPr wrap="square">
              <a:spAutoFit/>
            </a:bodyPr>
            <a:lstStyle/>
            <a:p>
              <a:pPr algn="ctr"/>
              <a:r>
                <a:rPr lang="en-US" sz="900" dirty="0"/>
                <a:t>Upstream systems</a:t>
              </a:r>
            </a:p>
          </p:txBody>
        </p:sp>
        <p:cxnSp>
          <p:nvCxnSpPr>
            <p:cNvPr id="1043" name="Connector: Elbow 1042">
              <a:extLst>
                <a:ext uri="{FF2B5EF4-FFF2-40B4-BE49-F238E27FC236}">
                  <a16:creationId xmlns:a16="http://schemas.microsoft.com/office/drawing/2014/main" id="{DAA42451-02BE-305B-0956-93E67105EDFA}"/>
                </a:ext>
              </a:extLst>
            </p:cNvPr>
            <p:cNvCxnSpPr>
              <a:stCxn id="1095" idx="3"/>
              <a:endCxn id="1037" idx="0"/>
            </p:cNvCxnSpPr>
            <p:nvPr/>
          </p:nvCxnSpPr>
          <p:spPr>
            <a:xfrm>
              <a:off x="7227951" y="3843504"/>
              <a:ext cx="511708" cy="3634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4" name="Straight Arrow Connector 1043">
              <a:extLst>
                <a:ext uri="{FF2B5EF4-FFF2-40B4-BE49-F238E27FC236}">
                  <a16:creationId xmlns:a16="http://schemas.microsoft.com/office/drawing/2014/main" id="{9CF6B72E-8475-974C-1D88-34898E549A1E}"/>
                </a:ext>
              </a:extLst>
            </p:cNvPr>
            <p:cNvCxnSpPr>
              <a:cxnSpLocks/>
            </p:cNvCxnSpPr>
            <p:nvPr/>
          </p:nvCxnSpPr>
          <p:spPr>
            <a:xfrm flipV="1">
              <a:off x="1746435" y="4604520"/>
              <a:ext cx="8505" cy="260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6" name="Connector: Elbow 1045">
              <a:extLst>
                <a:ext uri="{FF2B5EF4-FFF2-40B4-BE49-F238E27FC236}">
                  <a16:creationId xmlns:a16="http://schemas.microsoft.com/office/drawing/2014/main" id="{95D0FF53-6D0F-B8AC-C7B8-266A5D5E3DFA}"/>
                </a:ext>
              </a:extLst>
            </p:cNvPr>
            <p:cNvCxnSpPr>
              <a:cxnSpLocks/>
              <a:stCxn id="1115" idx="1"/>
              <a:endCxn id="1120" idx="1"/>
            </p:cNvCxnSpPr>
            <p:nvPr/>
          </p:nvCxnSpPr>
          <p:spPr>
            <a:xfrm rot="10800000">
              <a:off x="2684632" y="3876907"/>
              <a:ext cx="912495" cy="1434959"/>
            </a:xfrm>
            <a:prstGeom prst="bentConnector3">
              <a:avLst>
                <a:gd name="adj1" fmla="val 12505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48" name="Connector: Elbow 1047">
              <a:extLst>
                <a:ext uri="{FF2B5EF4-FFF2-40B4-BE49-F238E27FC236}">
                  <a16:creationId xmlns:a16="http://schemas.microsoft.com/office/drawing/2014/main" id="{4FA8C89C-A81F-8B8F-7825-15EB0BF7D1F6}"/>
                </a:ext>
              </a:extLst>
            </p:cNvPr>
            <p:cNvCxnSpPr>
              <a:cxnSpLocks/>
              <a:stCxn id="1115" idx="3"/>
              <a:endCxn id="1112" idx="3"/>
            </p:cNvCxnSpPr>
            <p:nvPr/>
          </p:nvCxnSpPr>
          <p:spPr>
            <a:xfrm flipV="1">
              <a:off x="4329709" y="3876692"/>
              <a:ext cx="204912" cy="1435173"/>
            </a:xfrm>
            <a:prstGeom prst="bentConnector3">
              <a:avLst>
                <a:gd name="adj1" fmla="val 211560"/>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52" name="Picture 1051">
              <a:extLst>
                <a:ext uri="{FF2B5EF4-FFF2-40B4-BE49-F238E27FC236}">
                  <a16:creationId xmlns:a16="http://schemas.microsoft.com/office/drawing/2014/main" id="{24044DEB-2D19-FF70-7BE9-2B7E68B7FEFF}"/>
                </a:ext>
              </a:extLst>
            </p:cNvPr>
            <p:cNvPicPr>
              <a:picLocks noChangeAspect="1"/>
            </p:cNvPicPr>
            <p:nvPr/>
          </p:nvPicPr>
          <p:blipFill>
            <a:blip r:embed="rId21">
              <a:clrChange>
                <a:clrFrom>
                  <a:srgbClr val="000000"/>
                </a:clrFrom>
                <a:clrTo>
                  <a:srgbClr val="000000">
                    <a:alpha val="0"/>
                  </a:srgbClr>
                </a:clrTo>
              </a:clrChange>
              <a:alphaModFix amt="85000"/>
            </a:blip>
            <a:stretch>
              <a:fillRect/>
            </a:stretch>
          </p:blipFill>
          <p:spPr>
            <a:xfrm>
              <a:off x="4188552" y="1483277"/>
              <a:ext cx="367523" cy="367523"/>
            </a:xfrm>
            <a:prstGeom prst="rect">
              <a:avLst/>
            </a:prstGeom>
          </p:spPr>
        </p:pic>
        <p:pic>
          <p:nvPicPr>
            <p:cNvPr id="1053" name="Picture 1052">
              <a:extLst>
                <a:ext uri="{FF2B5EF4-FFF2-40B4-BE49-F238E27FC236}">
                  <a16:creationId xmlns:a16="http://schemas.microsoft.com/office/drawing/2014/main" id="{711A7B74-3907-C420-EB7C-EEBD0F5E570C}"/>
                </a:ext>
              </a:extLst>
            </p:cNvPr>
            <p:cNvPicPr>
              <a:picLocks noChangeAspect="1"/>
            </p:cNvPicPr>
            <p:nvPr/>
          </p:nvPicPr>
          <p:blipFill>
            <a:blip r:embed="rId22">
              <a:clrChange>
                <a:clrFrom>
                  <a:srgbClr val="FFFFFF"/>
                </a:clrFrom>
                <a:clrTo>
                  <a:srgbClr val="FFFFFF">
                    <a:alpha val="0"/>
                  </a:srgbClr>
                </a:clrTo>
              </a:clrChange>
              <a:alphaModFix amt="70000"/>
              <a:extLst>
                <a:ext uri="{BEBA8EAE-BF5A-486C-A8C5-ECC9F3942E4B}">
                  <a14:imgProps xmlns:a14="http://schemas.microsoft.com/office/drawing/2010/main">
                    <a14:imgLayer r:embed="rId23">
                      <a14:imgEffect>
                        <a14:saturation sat="200000"/>
                      </a14:imgEffect>
                    </a14:imgLayer>
                  </a14:imgProps>
                </a:ext>
              </a:extLst>
            </a:blip>
            <a:stretch>
              <a:fillRect/>
            </a:stretch>
          </p:blipFill>
          <p:spPr>
            <a:xfrm>
              <a:off x="5169177" y="1476786"/>
              <a:ext cx="183557" cy="332294"/>
            </a:xfrm>
            <a:prstGeom prst="rect">
              <a:avLst/>
            </a:prstGeom>
          </p:spPr>
        </p:pic>
        <p:cxnSp>
          <p:nvCxnSpPr>
            <p:cNvPr id="1054" name="Connector: Curved 1053">
              <a:extLst>
                <a:ext uri="{FF2B5EF4-FFF2-40B4-BE49-F238E27FC236}">
                  <a16:creationId xmlns:a16="http://schemas.microsoft.com/office/drawing/2014/main" id="{1EE653B9-BE98-684C-F607-810A0865D950}"/>
                </a:ext>
              </a:extLst>
            </p:cNvPr>
            <p:cNvCxnSpPr>
              <a:cxnSpLocks/>
            </p:cNvCxnSpPr>
            <p:nvPr/>
          </p:nvCxnSpPr>
          <p:spPr>
            <a:xfrm rot="10800000">
              <a:off x="1949474" y="2987137"/>
              <a:ext cx="725000" cy="5300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5" name="Group 1054">
              <a:extLst>
                <a:ext uri="{FF2B5EF4-FFF2-40B4-BE49-F238E27FC236}">
                  <a16:creationId xmlns:a16="http://schemas.microsoft.com/office/drawing/2014/main" id="{133E363C-D83C-3E42-12AF-507CB9E41AE6}"/>
                </a:ext>
              </a:extLst>
            </p:cNvPr>
            <p:cNvGrpSpPr/>
            <p:nvPr/>
          </p:nvGrpSpPr>
          <p:grpSpPr>
            <a:xfrm>
              <a:off x="40274" y="2211404"/>
              <a:ext cx="1934897" cy="778295"/>
              <a:chOff x="315226" y="2138300"/>
              <a:chExt cx="1934897" cy="778295"/>
            </a:xfrm>
          </p:grpSpPr>
          <p:sp>
            <p:nvSpPr>
              <p:cNvPr id="1066" name="TextBox 1065">
                <a:extLst>
                  <a:ext uri="{FF2B5EF4-FFF2-40B4-BE49-F238E27FC236}">
                    <a16:creationId xmlns:a16="http://schemas.microsoft.com/office/drawing/2014/main" id="{E5A15673-5A81-9D2E-571D-CE29BE9E96E9}"/>
                  </a:ext>
                </a:extLst>
              </p:cNvPr>
              <p:cNvSpPr txBox="1"/>
              <p:nvPr/>
            </p:nvSpPr>
            <p:spPr>
              <a:xfrm>
                <a:off x="441828" y="2138300"/>
                <a:ext cx="1808295" cy="778295"/>
              </a:xfrm>
              <a:prstGeom prst="rect">
                <a:avLst/>
              </a:prstGeom>
              <a:noFill/>
              <a:ln w="3175"/>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p:txBody>
          </p:sp>
          <p:pic>
            <p:nvPicPr>
              <p:cNvPr id="1067" name="Picture 1066">
                <a:extLst>
                  <a:ext uri="{FF2B5EF4-FFF2-40B4-BE49-F238E27FC236}">
                    <a16:creationId xmlns:a16="http://schemas.microsoft.com/office/drawing/2014/main" id="{64008D16-C2D8-E79A-F523-9DBF0F8C6A14}"/>
                  </a:ext>
                </a:extLst>
              </p:cNvPr>
              <p:cNvPicPr>
                <a:picLocks noChangeAspect="1"/>
              </p:cNvPicPr>
              <p:nvPr/>
            </p:nvPicPr>
            <p:blipFill>
              <a:blip r:embed="rId24">
                <a:clrChange>
                  <a:clrFrom>
                    <a:srgbClr val="000000"/>
                  </a:clrFrom>
                  <a:clrTo>
                    <a:srgbClr val="000000">
                      <a:alpha val="0"/>
                    </a:srgbClr>
                  </a:clrTo>
                </a:clrChange>
              </a:blip>
              <a:stretch>
                <a:fillRect/>
              </a:stretch>
            </p:blipFill>
            <p:spPr>
              <a:xfrm>
                <a:off x="865690" y="2696022"/>
                <a:ext cx="614854" cy="158062"/>
              </a:xfrm>
              <a:prstGeom prst="rect">
                <a:avLst/>
              </a:prstGeom>
            </p:spPr>
          </p:pic>
          <p:sp>
            <p:nvSpPr>
              <p:cNvPr id="1069" name="TextBox 1068">
                <a:extLst>
                  <a:ext uri="{FF2B5EF4-FFF2-40B4-BE49-F238E27FC236}">
                    <a16:creationId xmlns:a16="http://schemas.microsoft.com/office/drawing/2014/main" id="{C6DCAF56-0BEB-C90E-234C-CEE71FFD482B}"/>
                  </a:ext>
                </a:extLst>
              </p:cNvPr>
              <p:cNvSpPr txBox="1"/>
              <p:nvPr/>
            </p:nvSpPr>
            <p:spPr>
              <a:xfrm>
                <a:off x="315226" y="2161732"/>
                <a:ext cx="1885985" cy="553998"/>
              </a:xfrm>
              <a:prstGeom prst="rect">
                <a:avLst/>
              </a:prstGeom>
              <a:noFill/>
            </p:spPr>
            <p:txBody>
              <a:bodyPr wrap="square">
                <a:spAutoFit/>
              </a:bodyPr>
              <a:lstStyle/>
              <a:p>
                <a:pPr algn="ctr"/>
                <a:r>
                  <a:rPr lang="en-US" sz="1000" dirty="0"/>
                  <a:t>Service code, DB &amp; dependencies packaged &amp; deployed as Containers</a:t>
                </a:r>
              </a:p>
            </p:txBody>
          </p:sp>
        </p:grpSp>
        <p:grpSp>
          <p:nvGrpSpPr>
            <p:cNvPr id="1058" name="Group 1057">
              <a:extLst>
                <a:ext uri="{FF2B5EF4-FFF2-40B4-BE49-F238E27FC236}">
                  <a16:creationId xmlns:a16="http://schemas.microsoft.com/office/drawing/2014/main" id="{947DB234-11FC-0B82-9ADA-C570DFF4861F}"/>
                </a:ext>
              </a:extLst>
            </p:cNvPr>
            <p:cNvGrpSpPr/>
            <p:nvPr/>
          </p:nvGrpSpPr>
          <p:grpSpPr>
            <a:xfrm>
              <a:off x="2956213" y="6154604"/>
              <a:ext cx="3188819" cy="373868"/>
              <a:chOff x="2956213" y="6154604"/>
              <a:chExt cx="3188819" cy="373868"/>
            </a:xfrm>
          </p:grpSpPr>
          <p:pic>
            <p:nvPicPr>
              <p:cNvPr id="1059" name="Picture 1058">
                <a:extLst>
                  <a:ext uri="{FF2B5EF4-FFF2-40B4-BE49-F238E27FC236}">
                    <a16:creationId xmlns:a16="http://schemas.microsoft.com/office/drawing/2014/main" id="{44AAF860-07D9-6D6D-1819-7D02899114B3}"/>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2956213" y="6154604"/>
                <a:ext cx="1114414" cy="373868"/>
              </a:xfrm>
              <a:prstGeom prst="rect">
                <a:avLst/>
              </a:prstGeom>
            </p:spPr>
          </p:pic>
          <p:pic>
            <p:nvPicPr>
              <p:cNvPr id="1062" name="Picture 1061">
                <a:extLst>
                  <a:ext uri="{FF2B5EF4-FFF2-40B4-BE49-F238E27FC236}">
                    <a16:creationId xmlns:a16="http://schemas.microsoft.com/office/drawing/2014/main" id="{A6035555-E57F-C59D-15D1-2046B3C5CDE7}"/>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4435556" y="6198085"/>
                <a:ext cx="492691" cy="305987"/>
              </a:xfrm>
              <a:prstGeom prst="rect">
                <a:avLst/>
              </a:prstGeom>
            </p:spPr>
          </p:pic>
          <p:pic>
            <p:nvPicPr>
              <p:cNvPr id="1063" name="Picture 1062">
                <a:extLst>
                  <a:ext uri="{FF2B5EF4-FFF2-40B4-BE49-F238E27FC236}">
                    <a16:creationId xmlns:a16="http://schemas.microsoft.com/office/drawing/2014/main" id="{9C0BE230-7E5D-96CC-86EF-B846F8DE9660}"/>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5617997" y="6180660"/>
                <a:ext cx="527035" cy="321756"/>
              </a:xfrm>
              <a:prstGeom prst="rect">
                <a:avLst/>
              </a:prstGeom>
            </p:spPr>
          </p:pic>
          <p:pic>
            <p:nvPicPr>
              <p:cNvPr id="1064" name="Picture 4" descr="Microsoft Azure Cloud Platform: What Works, What's Needed at Ignite | ITPro  Today: IT News, How-Tos, Trends, Case Studies, Career Tips, More">
                <a:extLst>
                  <a:ext uri="{FF2B5EF4-FFF2-40B4-BE49-F238E27FC236}">
                    <a16:creationId xmlns:a16="http://schemas.microsoft.com/office/drawing/2014/main" id="{D8C4D8B7-5C0E-1D73-D0D5-23F1E0DBC521}"/>
                  </a:ext>
                </a:extLst>
              </p:cNvPr>
              <p:cNvPicPr>
                <a:picLocks noChangeAspect="1" noChangeArrowheads="1"/>
              </p:cNvPicPr>
              <p:nvPr/>
            </p:nvPicPr>
            <p:blipFill>
              <a:blip r:embed="rId28">
                <a:clrChange>
                  <a:clrFrom>
                    <a:srgbClr val="FFFFFF"/>
                  </a:clrFrom>
                  <a:clrTo>
                    <a:srgbClr val="FFFFFF">
                      <a:alpha val="0"/>
                    </a:srgbClr>
                  </a:clrTo>
                </a:clrChange>
                <a:alphaModFix amt="85000"/>
                <a:extLst>
                  <a:ext uri="{28A0092B-C50C-407E-A947-70E740481C1C}">
                    <a14:useLocalDpi xmlns:a14="http://schemas.microsoft.com/office/drawing/2010/main" val="0"/>
                  </a:ext>
                </a:extLst>
              </a:blip>
              <a:srcRect/>
              <a:stretch>
                <a:fillRect/>
              </a:stretch>
            </p:blipFill>
            <p:spPr bwMode="auto">
              <a:xfrm>
                <a:off x="5036759" y="6199217"/>
                <a:ext cx="527036" cy="27381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24" name="Freeform: Shape 1123">
            <a:extLst>
              <a:ext uri="{FF2B5EF4-FFF2-40B4-BE49-F238E27FC236}">
                <a16:creationId xmlns:a16="http://schemas.microsoft.com/office/drawing/2014/main" id="{8D57DCFE-AFD5-B991-EBE7-5C6E8616D0F9}"/>
              </a:ext>
            </a:extLst>
          </p:cNvPr>
          <p:cNvSpPr/>
          <p:nvPr/>
        </p:nvSpPr>
        <p:spPr>
          <a:xfrm>
            <a:off x="3209258" y="1609344"/>
            <a:ext cx="3301270" cy="3038212"/>
          </a:xfrm>
          <a:custGeom>
            <a:avLst/>
            <a:gdLst>
              <a:gd name="connsiteX0" fmla="*/ 1006126 w 3301270"/>
              <a:gd name="connsiteY0" fmla="*/ 0 h 3038212"/>
              <a:gd name="connsiteX1" fmla="*/ 286 w 3301270"/>
              <a:gd name="connsiteY1" fmla="*/ 1911096 h 3038212"/>
              <a:gd name="connsiteX2" fmla="*/ 923830 w 3301270"/>
              <a:gd name="connsiteY2" fmla="*/ 2907792 h 3038212"/>
              <a:gd name="connsiteX3" fmla="*/ 2734342 w 3301270"/>
              <a:gd name="connsiteY3" fmla="*/ 2990088 h 3038212"/>
              <a:gd name="connsiteX4" fmla="*/ 2085118 w 3301270"/>
              <a:gd name="connsiteY4" fmla="*/ 2569464 h 3038212"/>
              <a:gd name="connsiteX5" fmla="*/ 1088422 w 3301270"/>
              <a:gd name="connsiteY5" fmla="*/ 2002536 h 3038212"/>
              <a:gd name="connsiteX6" fmla="*/ 3301270 w 3301270"/>
              <a:gd name="connsiteY6" fmla="*/ 1993392 h 303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1270" h="3038212">
                <a:moveTo>
                  <a:pt x="1006126" y="0"/>
                </a:moveTo>
                <a:cubicBezTo>
                  <a:pt x="510064" y="713232"/>
                  <a:pt x="14002" y="1426464"/>
                  <a:pt x="286" y="1911096"/>
                </a:cubicBezTo>
                <a:cubicBezTo>
                  <a:pt x="-13430" y="2395728"/>
                  <a:pt x="468154" y="2727960"/>
                  <a:pt x="923830" y="2907792"/>
                </a:cubicBezTo>
                <a:cubicBezTo>
                  <a:pt x="1379506" y="3087624"/>
                  <a:pt x="2540794" y="3046476"/>
                  <a:pt x="2734342" y="2990088"/>
                </a:cubicBezTo>
                <a:cubicBezTo>
                  <a:pt x="2927890" y="2933700"/>
                  <a:pt x="2359438" y="2734056"/>
                  <a:pt x="2085118" y="2569464"/>
                </a:cubicBezTo>
                <a:cubicBezTo>
                  <a:pt x="1810798" y="2404872"/>
                  <a:pt x="885730" y="2098548"/>
                  <a:pt x="1088422" y="2002536"/>
                </a:cubicBezTo>
                <a:cubicBezTo>
                  <a:pt x="1291114" y="1906524"/>
                  <a:pt x="2296192" y="1949958"/>
                  <a:pt x="3301270" y="199339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5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2"/>
          <p:cNvSpPr txBox="1">
            <a:spLocks/>
          </p:cNvSpPr>
          <p:nvPr/>
        </p:nvSpPr>
        <p:spPr bwMode="auto">
          <a:xfrm>
            <a:off x="146969" y="223143"/>
            <a:ext cx="4968153" cy="430887"/>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defPPr>
              <a:defRPr lang="en-US"/>
            </a:defPPr>
            <a:lvl1pPr fontAlgn="base">
              <a:spcBef>
                <a:spcPct val="0"/>
              </a:spcBef>
              <a:spcAft>
                <a:spcPct val="0"/>
              </a:spcAft>
              <a:defRPr sz="3200" b="1" i="0" baseline="0">
                <a:latin typeface="Calibri Light"/>
                <a:ea typeface="+mj-ea"/>
                <a:cs typeface="Calibri Light"/>
              </a:defRPr>
            </a:lvl1pPr>
            <a:lvl2pPr fontAlgn="base">
              <a:spcBef>
                <a:spcPct val="0"/>
              </a:spcBef>
              <a:spcAft>
                <a:spcPct val="0"/>
              </a:spcAft>
              <a:defRPr sz="2667">
                <a:solidFill>
                  <a:schemeClr val="accent1"/>
                </a:solidFill>
                <a:latin typeface="Arial" pitchFamily="34" charset="0"/>
                <a:ea typeface="STKaiti" pitchFamily="2" charset="-122"/>
                <a:cs typeface="Geneva" pitchFamily="34" charset="0"/>
              </a:defRPr>
            </a:lvl2pPr>
            <a:lvl3pPr fontAlgn="base">
              <a:spcBef>
                <a:spcPct val="0"/>
              </a:spcBef>
              <a:spcAft>
                <a:spcPct val="0"/>
              </a:spcAft>
              <a:defRPr sz="2667">
                <a:solidFill>
                  <a:schemeClr val="accent1"/>
                </a:solidFill>
                <a:latin typeface="Arial" pitchFamily="34" charset="0"/>
                <a:ea typeface="STKaiti" pitchFamily="2" charset="-122"/>
                <a:cs typeface="Geneva" pitchFamily="34" charset="0"/>
              </a:defRPr>
            </a:lvl3pPr>
            <a:lvl4pPr fontAlgn="base">
              <a:spcBef>
                <a:spcPct val="0"/>
              </a:spcBef>
              <a:spcAft>
                <a:spcPct val="0"/>
              </a:spcAft>
              <a:defRPr sz="2667">
                <a:solidFill>
                  <a:schemeClr val="accent1"/>
                </a:solidFill>
                <a:latin typeface="Arial" pitchFamily="34" charset="0"/>
                <a:ea typeface="STKaiti" pitchFamily="2" charset="-122"/>
                <a:cs typeface="Geneva" pitchFamily="34" charset="0"/>
              </a:defRPr>
            </a:lvl4pPr>
            <a:lvl5pPr fontAlgn="base">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fontAlgn="base">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a:lstStyle>
          <a:p>
            <a:r>
              <a:rPr lang="en-US" sz="2800" dirty="0"/>
              <a:t>Deep dive on Distributed Tracing</a:t>
            </a:r>
          </a:p>
        </p:txBody>
      </p:sp>
      <p:sp>
        <p:nvSpPr>
          <p:cNvPr id="26" name="TextBox 25">
            <a:extLst>
              <a:ext uri="{FF2B5EF4-FFF2-40B4-BE49-F238E27FC236}">
                <a16:creationId xmlns:a16="http://schemas.microsoft.com/office/drawing/2014/main" id="{9801534A-6C49-2ACA-4479-EE72F0556CAA}"/>
              </a:ext>
            </a:extLst>
          </p:cNvPr>
          <p:cNvSpPr txBox="1"/>
          <p:nvPr/>
        </p:nvSpPr>
        <p:spPr>
          <a:xfrm>
            <a:off x="2858700" y="5765171"/>
            <a:ext cx="2759947" cy="261610"/>
          </a:xfrm>
          <a:prstGeom prst="rect">
            <a:avLst/>
          </a:prstGeom>
          <a:noFill/>
        </p:spPr>
        <p:txBody>
          <a:bodyPr wrap="square">
            <a:spAutoFit/>
          </a:bodyPr>
          <a:lstStyle/>
          <a:p>
            <a:r>
              <a:rPr lang="en-US" sz="1100" dirty="0">
                <a:latin typeface="MV Boli" panose="02000500030200090000" pitchFamily="2" charset="0"/>
                <a:cs typeface="MV Boli" panose="02000500030200090000" pitchFamily="2" charset="0"/>
              </a:rPr>
              <a:t>Waterfall Chart - Distributed Tracing</a:t>
            </a:r>
          </a:p>
        </p:txBody>
      </p:sp>
      <p:grpSp>
        <p:nvGrpSpPr>
          <p:cNvPr id="33" name="Group 32">
            <a:extLst>
              <a:ext uri="{FF2B5EF4-FFF2-40B4-BE49-F238E27FC236}">
                <a16:creationId xmlns:a16="http://schemas.microsoft.com/office/drawing/2014/main" id="{EF489CC9-1983-941C-96A8-35E5FCEFF200}"/>
              </a:ext>
            </a:extLst>
          </p:cNvPr>
          <p:cNvGrpSpPr/>
          <p:nvPr/>
        </p:nvGrpSpPr>
        <p:grpSpPr>
          <a:xfrm>
            <a:off x="8780147" y="2184066"/>
            <a:ext cx="3281393" cy="2119972"/>
            <a:chOff x="8742072" y="2489005"/>
            <a:chExt cx="3281393" cy="2119972"/>
          </a:xfrm>
        </p:grpSpPr>
        <p:sp>
          <p:nvSpPr>
            <p:cNvPr id="32" name="Rectangle 31">
              <a:extLst>
                <a:ext uri="{FF2B5EF4-FFF2-40B4-BE49-F238E27FC236}">
                  <a16:creationId xmlns:a16="http://schemas.microsoft.com/office/drawing/2014/main" id="{59BA3CF1-0022-4903-6723-A400EDDE0E8E}"/>
                </a:ext>
              </a:extLst>
            </p:cNvPr>
            <p:cNvSpPr/>
            <p:nvPr/>
          </p:nvSpPr>
          <p:spPr>
            <a:xfrm>
              <a:off x="8742072" y="2489005"/>
              <a:ext cx="3281393" cy="2119972"/>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A3C2C4A-DF3D-BBAE-5641-490B556A2F24}"/>
                </a:ext>
              </a:extLst>
            </p:cNvPr>
            <p:cNvGrpSpPr/>
            <p:nvPr/>
          </p:nvGrpSpPr>
          <p:grpSpPr>
            <a:xfrm>
              <a:off x="8804582" y="2542463"/>
              <a:ext cx="3218883" cy="1926741"/>
              <a:chOff x="8804582" y="2542463"/>
              <a:chExt cx="3218883" cy="1926741"/>
            </a:xfrm>
          </p:grpSpPr>
          <p:sp>
            <p:nvSpPr>
              <p:cNvPr id="15" name="TextBox 14">
                <a:extLst>
                  <a:ext uri="{FF2B5EF4-FFF2-40B4-BE49-F238E27FC236}">
                    <a16:creationId xmlns:a16="http://schemas.microsoft.com/office/drawing/2014/main" id="{17EBE39E-653A-D689-D29D-9B40CFDFD92C}"/>
                  </a:ext>
                </a:extLst>
              </p:cNvPr>
              <p:cNvSpPr txBox="1"/>
              <p:nvPr/>
            </p:nvSpPr>
            <p:spPr>
              <a:xfrm>
                <a:off x="8804582" y="2928230"/>
                <a:ext cx="2759947" cy="430887"/>
              </a:xfrm>
              <a:prstGeom prst="rect">
                <a:avLst/>
              </a:prstGeom>
              <a:noFill/>
            </p:spPr>
            <p:txBody>
              <a:bodyPr wrap="square">
                <a:spAutoFit/>
              </a:bodyPr>
              <a:lstStyle/>
              <a:p>
                <a:r>
                  <a:rPr lang="en-US" sz="1100" dirty="0"/>
                  <a:t>Span represents a unit of work or operation (like DB query, API call etc.,)</a:t>
                </a:r>
              </a:p>
            </p:txBody>
          </p:sp>
          <p:sp>
            <p:nvSpPr>
              <p:cNvPr id="19" name="TextBox 18">
                <a:extLst>
                  <a:ext uri="{FF2B5EF4-FFF2-40B4-BE49-F238E27FC236}">
                    <a16:creationId xmlns:a16="http://schemas.microsoft.com/office/drawing/2014/main" id="{405695EF-F4DA-5117-7D99-42CC4E470734}"/>
                  </a:ext>
                </a:extLst>
              </p:cNvPr>
              <p:cNvSpPr txBox="1"/>
              <p:nvPr/>
            </p:nvSpPr>
            <p:spPr>
              <a:xfrm>
                <a:off x="8804582" y="4038317"/>
                <a:ext cx="2900623" cy="430887"/>
              </a:xfrm>
              <a:prstGeom prst="rect">
                <a:avLst/>
              </a:prstGeom>
              <a:noFill/>
            </p:spPr>
            <p:txBody>
              <a:bodyPr wrap="square">
                <a:spAutoFit/>
              </a:bodyPr>
              <a:lstStyle>
                <a:defPPr>
                  <a:defRPr lang="en-US"/>
                </a:defPPr>
                <a:lvl1pPr>
                  <a:defRPr sz="1050"/>
                </a:lvl1pPr>
              </a:lstStyle>
              <a:p>
                <a:r>
                  <a:rPr lang="en-US" sz="1100" dirty="0"/>
                  <a:t>Context Propagation: Spans correlated with each other and assembled into a trace</a:t>
                </a:r>
              </a:p>
            </p:txBody>
          </p:sp>
          <p:sp>
            <p:nvSpPr>
              <p:cNvPr id="28" name="TextBox 27">
                <a:extLst>
                  <a:ext uri="{FF2B5EF4-FFF2-40B4-BE49-F238E27FC236}">
                    <a16:creationId xmlns:a16="http://schemas.microsoft.com/office/drawing/2014/main" id="{A0A7AA69-3E1C-A084-5276-79F8277C16EA}"/>
                  </a:ext>
                </a:extLst>
              </p:cNvPr>
              <p:cNvSpPr txBox="1"/>
              <p:nvPr/>
            </p:nvSpPr>
            <p:spPr>
              <a:xfrm>
                <a:off x="8804582" y="2542463"/>
                <a:ext cx="2476207" cy="261610"/>
              </a:xfrm>
              <a:prstGeom prst="rect">
                <a:avLst/>
              </a:prstGeom>
              <a:noFill/>
            </p:spPr>
            <p:txBody>
              <a:bodyPr wrap="square">
                <a:spAutoFit/>
              </a:bodyPr>
              <a:lstStyle>
                <a:defPPr>
                  <a:defRPr lang="en-US"/>
                </a:defPPr>
                <a:lvl1pPr>
                  <a:defRPr sz="1050"/>
                </a:lvl1pPr>
              </a:lstStyle>
              <a:p>
                <a:r>
                  <a:rPr lang="en-US" sz="1100" dirty="0"/>
                  <a:t>Trace is made of one or more spans</a:t>
                </a:r>
              </a:p>
            </p:txBody>
          </p:sp>
          <p:sp>
            <p:nvSpPr>
              <p:cNvPr id="30" name="TextBox 29">
                <a:extLst>
                  <a:ext uri="{FF2B5EF4-FFF2-40B4-BE49-F238E27FC236}">
                    <a16:creationId xmlns:a16="http://schemas.microsoft.com/office/drawing/2014/main" id="{65DAA88A-BDEB-DDC5-0D02-D853F3B7862F}"/>
                  </a:ext>
                </a:extLst>
              </p:cNvPr>
              <p:cNvSpPr txBox="1"/>
              <p:nvPr/>
            </p:nvSpPr>
            <p:spPr>
              <a:xfrm>
                <a:off x="8804582" y="3483274"/>
                <a:ext cx="3218883" cy="430887"/>
              </a:xfrm>
              <a:prstGeom prst="rect">
                <a:avLst/>
              </a:prstGeom>
              <a:noFill/>
            </p:spPr>
            <p:txBody>
              <a:bodyPr wrap="square">
                <a:spAutoFit/>
              </a:bodyPr>
              <a:lstStyle>
                <a:defPPr>
                  <a:defRPr lang="en-US"/>
                </a:defPPr>
                <a:lvl1pPr>
                  <a:defRPr sz="1050"/>
                </a:lvl1pPr>
              </a:lstStyle>
              <a:p>
                <a:r>
                  <a:rPr lang="en-US" sz="1100" dirty="0"/>
                  <a:t>Attributes are key-value pairs that contain span / resource metadata</a:t>
                </a:r>
              </a:p>
            </p:txBody>
          </p:sp>
        </p:grpSp>
      </p:grpSp>
      <p:grpSp>
        <p:nvGrpSpPr>
          <p:cNvPr id="58" name="Group 57">
            <a:extLst>
              <a:ext uri="{FF2B5EF4-FFF2-40B4-BE49-F238E27FC236}">
                <a16:creationId xmlns:a16="http://schemas.microsoft.com/office/drawing/2014/main" id="{BDE07B79-D6EE-7ED4-B4FF-946E4EB490D7}"/>
              </a:ext>
            </a:extLst>
          </p:cNvPr>
          <p:cNvGrpSpPr/>
          <p:nvPr/>
        </p:nvGrpSpPr>
        <p:grpSpPr>
          <a:xfrm>
            <a:off x="146969" y="1167650"/>
            <a:ext cx="8390374" cy="4391967"/>
            <a:chOff x="146969" y="1167650"/>
            <a:chExt cx="8390374" cy="4391967"/>
          </a:xfrm>
        </p:grpSpPr>
        <p:grpSp>
          <p:nvGrpSpPr>
            <p:cNvPr id="16" name="Group 15">
              <a:extLst>
                <a:ext uri="{FF2B5EF4-FFF2-40B4-BE49-F238E27FC236}">
                  <a16:creationId xmlns:a16="http://schemas.microsoft.com/office/drawing/2014/main" id="{6E3C08E8-4011-EBA2-A47B-441FD658BF53}"/>
                </a:ext>
              </a:extLst>
            </p:cNvPr>
            <p:cNvGrpSpPr/>
            <p:nvPr/>
          </p:nvGrpSpPr>
          <p:grpSpPr>
            <a:xfrm>
              <a:off x="146969" y="1167650"/>
              <a:ext cx="8390374" cy="4391967"/>
              <a:chOff x="0" y="1174651"/>
              <a:chExt cx="9311474" cy="4318681"/>
            </a:xfrm>
          </p:grpSpPr>
          <p:pic>
            <p:nvPicPr>
              <p:cNvPr id="18" name="Picture 2">
                <a:extLst>
                  <a:ext uri="{FF2B5EF4-FFF2-40B4-BE49-F238E27FC236}">
                    <a16:creationId xmlns:a16="http://schemas.microsoft.com/office/drawing/2014/main" id="{282A609B-1522-2380-4370-09CAE5A42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4651"/>
                <a:ext cx="9311474" cy="4318681"/>
              </a:xfrm>
              <a:prstGeom prst="rect">
                <a:avLst/>
              </a:prstGeom>
              <a:noFill/>
              <a:extLst>
                <a:ext uri="{909E8E84-426E-40DD-AFC4-6F175D3DCCD1}">
                  <a14:hiddenFill xmlns:a14="http://schemas.microsoft.com/office/drawing/2010/main">
                    <a:solidFill>
                      <a:srgbClr val="FFFFFF"/>
                    </a:solidFill>
                  </a14:hiddenFill>
                </a:ext>
              </a:extLst>
            </p:spPr>
          </p:pic>
          <p:sp>
            <p:nvSpPr>
              <p:cNvPr id="7" name="Left Brace 6">
                <a:extLst>
                  <a:ext uri="{FF2B5EF4-FFF2-40B4-BE49-F238E27FC236}">
                    <a16:creationId xmlns:a16="http://schemas.microsoft.com/office/drawing/2014/main" id="{D7310EDD-E771-7714-A435-4420D33E1C6E}"/>
                  </a:ext>
                </a:extLst>
              </p:cNvPr>
              <p:cNvSpPr/>
              <p:nvPr/>
            </p:nvSpPr>
            <p:spPr>
              <a:xfrm>
                <a:off x="1948608" y="2977928"/>
                <a:ext cx="291402" cy="2009670"/>
              </a:xfrm>
              <a:prstGeom prst="leftBrace">
                <a:avLst/>
              </a:pr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E1E1F823-629D-36A5-CB33-C357E4666242}"/>
                  </a:ext>
                </a:extLst>
              </p:cNvPr>
              <p:cNvSpPr txBox="1"/>
              <p:nvPr/>
            </p:nvSpPr>
            <p:spPr>
              <a:xfrm>
                <a:off x="5781961" y="3682069"/>
                <a:ext cx="1219159" cy="276999"/>
              </a:xfrm>
              <a:prstGeom prst="rect">
                <a:avLst/>
              </a:prstGeom>
              <a:noFill/>
            </p:spPr>
            <p:txBody>
              <a:bodyPr wrap="square" rtlCol="0">
                <a:spAutoFit/>
              </a:bodyPr>
              <a:lstStyle/>
              <a:p>
                <a:r>
                  <a:rPr lang="en-US" sz="1200" b="1" dirty="0">
                    <a:solidFill>
                      <a:schemeClr val="accent6">
                        <a:lumMod val="75000"/>
                      </a:schemeClr>
                    </a:solidFill>
                    <a:latin typeface="MV Boli" panose="02000500030200090000" pitchFamily="2" charset="0"/>
                    <a:cs typeface="MV Boli" panose="02000500030200090000" pitchFamily="2" charset="0"/>
                  </a:rPr>
                  <a:t>Attributes</a:t>
                </a:r>
              </a:p>
            </p:txBody>
          </p:sp>
          <p:sp>
            <p:nvSpPr>
              <p:cNvPr id="12" name="TextBox 11">
                <a:extLst>
                  <a:ext uri="{FF2B5EF4-FFF2-40B4-BE49-F238E27FC236}">
                    <a16:creationId xmlns:a16="http://schemas.microsoft.com/office/drawing/2014/main" id="{2E57DA9D-6306-D234-786A-F187A4896142}"/>
                  </a:ext>
                </a:extLst>
              </p:cNvPr>
              <p:cNvSpPr txBox="1"/>
              <p:nvPr/>
            </p:nvSpPr>
            <p:spPr>
              <a:xfrm>
                <a:off x="4013578" y="1704667"/>
                <a:ext cx="1004835" cy="276999"/>
              </a:xfrm>
              <a:prstGeom prst="rect">
                <a:avLst/>
              </a:prstGeom>
              <a:noFill/>
            </p:spPr>
            <p:txBody>
              <a:bodyPr wrap="square" rtlCol="0">
                <a:spAutoFit/>
              </a:bodyPr>
              <a:lstStyle/>
              <a:p>
                <a:r>
                  <a:rPr lang="en-US" sz="1200" b="1" dirty="0">
                    <a:solidFill>
                      <a:schemeClr val="accent6">
                        <a:lumMod val="75000"/>
                      </a:schemeClr>
                    </a:solidFill>
                    <a:latin typeface="MV Boli" panose="02000500030200090000" pitchFamily="2" charset="0"/>
                    <a:cs typeface="MV Boli" panose="02000500030200090000" pitchFamily="2" charset="0"/>
                  </a:rPr>
                  <a:t>Trace</a:t>
                </a:r>
              </a:p>
            </p:txBody>
          </p:sp>
          <p:sp>
            <p:nvSpPr>
              <p:cNvPr id="13" name="TextBox 12">
                <a:extLst>
                  <a:ext uri="{FF2B5EF4-FFF2-40B4-BE49-F238E27FC236}">
                    <a16:creationId xmlns:a16="http://schemas.microsoft.com/office/drawing/2014/main" id="{C1377D3F-93FF-1860-ACDF-70096B895361}"/>
                  </a:ext>
                </a:extLst>
              </p:cNvPr>
              <p:cNvSpPr txBox="1"/>
              <p:nvPr/>
            </p:nvSpPr>
            <p:spPr>
              <a:xfrm>
                <a:off x="1038519" y="3857433"/>
                <a:ext cx="1402217" cy="453961"/>
              </a:xfrm>
              <a:prstGeom prst="rect">
                <a:avLst/>
              </a:prstGeom>
              <a:noFill/>
            </p:spPr>
            <p:txBody>
              <a:bodyPr wrap="square" rtlCol="0">
                <a:spAutoFit/>
              </a:bodyPr>
              <a:lstStyle/>
              <a:p>
                <a:r>
                  <a:rPr lang="en-US" sz="1200" b="1" dirty="0">
                    <a:solidFill>
                      <a:schemeClr val="accent6">
                        <a:lumMod val="75000"/>
                      </a:schemeClr>
                    </a:solidFill>
                    <a:latin typeface="MV Boli" panose="02000500030200090000" pitchFamily="2" charset="0"/>
                    <a:cs typeface="MV Boli" panose="02000500030200090000" pitchFamily="2" charset="0"/>
                  </a:rPr>
                  <a:t>Context Propagation</a:t>
                </a:r>
              </a:p>
            </p:txBody>
          </p:sp>
        </p:grpSp>
        <p:sp>
          <p:nvSpPr>
            <p:cNvPr id="23" name="TextBox 22">
              <a:extLst>
                <a:ext uri="{FF2B5EF4-FFF2-40B4-BE49-F238E27FC236}">
                  <a16:creationId xmlns:a16="http://schemas.microsoft.com/office/drawing/2014/main" id="{408D6C4E-5DFF-937A-BC20-1D653E6215EE}"/>
                </a:ext>
              </a:extLst>
            </p:cNvPr>
            <p:cNvSpPr txBox="1"/>
            <p:nvPr/>
          </p:nvSpPr>
          <p:spPr>
            <a:xfrm>
              <a:off x="2797149" y="4023415"/>
              <a:ext cx="589338" cy="281700"/>
            </a:xfrm>
            <a:prstGeom prst="rect">
              <a:avLst/>
            </a:prstGeom>
            <a:noFill/>
          </p:spPr>
          <p:txBody>
            <a:bodyPr wrap="square" rtlCol="0">
              <a:spAutoFit/>
            </a:bodyPr>
            <a:lstStyle/>
            <a:p>
              <a:r>
                <a:rPr lang="en-US" sz="1200" b="1" dirty="0">
                  <a:solidFill>
                    <a:schemeClr val="accent6">
                      <a:lumMod val="75000"/>
                    </a:schemeClr>
                  </a:solidFill>
                  <a:latin typeface="MV Boli" panose="02000500030200090000" pitchFamily="2" charset="0"/>
                  <a:cs typeface="MV Boli" panose="02000500030200090000" pitchFamily="2" charset="0"/>
                </a:rPr>
                <a:t>Spans</a:t>
              </a:r>
            </a:p>
          </p:txBody>
        </p:sp>
        <p:cxnSp>
          <p:nvCxnSpPr>
            <p:cNvPr id="40" name="Connector: Curved 39">
              <a:extLst>
                <a:ext uri="{FF2B5EF4-FFF2-40B4-BE49-F238E27FC236}">
                  <a16:creationId xmlns:a16="http://schemas.microsoft.com/office/drawing/2014/main" id="{1BEA7A2E-A741-BBD8-4382-1E769AC57841}"/>
                </a:ext>
              </a:extLst>
            </p:cNvPr>
            <p:cNvCxnSpPr>
              <a:endCxn id="12" idx="1"/>
            </p:cNvCxnSpPr>
            <p:nvPr/>
          </p:nvCxnSpPr>
          <p:spPr>
            <a:xfrm rot="5400000" flipH="1" flipV="1">
              <a:off x="3122868" y="1977108"/>
              <a:ext cx="770249" cy="511055"/>
            </a:xfrm>
            <a:prstGeom prst="curved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2" name="Connector: Curved 41">
              <a:extLst>
                <a:ext uri="{FF2B5EF4-FFF2-40B4-BE49-F238E27FC236}">
                  <a16:creationId xmlns:a16="http://schemas.microsoft.com/office/drawing/2014/main" id="{32AF1C07-B6B9-602B-B5EF-EEF661824687}"/>
                </a:ext>
              </a:extLst>
            </p:cNvPr>
            <p:cNvCxnSpPr>
              <a:cxnSpLocks/>
              <a:endCxn id="23" idx="3"/>
            </p:cNvCxnSpPr>
            <p:nvPr/>
          </p:nvCxnSpPr>
          <p:spPr>
            <a:xfrm rot="16200000" flipV="1">
              <a:off x="3234565" y="4316188"/>
              <a:ext cx="546649" cy="242804"/>
            </a:xfrm>
            <a:prstGeom prst="curved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1" name="Connector: Curved 50">
              <a:extLst>
                <a:ext uri="{FF2B5EF4-FFF2-40B4-BE49-F238E27FC236}">
                  <a16:creationId xmlns:a16="http://schemas.microsoft.com/office/drawing/2014/main" id="{CEC4ED3D-A76F-F72D-CD99-15F828250F44}"/>
                </a:ext>
              </a:extLst>
            </p:cNvPr>
            <p:cNvCxnSpPr>
              <a:endCxn id="11" idx="0"/>
            </p:cNvCxnSpPr>
            <p:nvPr/>
          </p:nvCxnSpPr>
          <p:spPr>
            <a:xfrm rot="10800000" flipV="1">
              <a:off x="5906253" y="3275763"/>
              <a:ext cx="685466" cy="441854"/>
            </a:xfrm>
            <a:prstGeom prst="curved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3" name="Connector: Curved 52">
              <a:extLst>
                <a:ext uri="{FF2B5EF4-FFF2-40B4-BE49-F238E27FC236}">
                  <a16:creationId xmlns:a16="http://schemas.microsoft.com/office/drawing/2014/main" id="{C595AAC2-7B1F-44E1-4764-674569984595}"/>
                </a:ext>
              </a:extLst>
            </p:cNvPr>
            <p:cNvCxnSpPr>
              <a:cxnSpLocks/>
            </p:cNvCxnSpPr>
            <p:nvPr/>
          </p:nvCxnSpPr>
          <p:spPr>
            <a:xfrm rot="10800000">
              <a:off x="3386487" y="4164266"/>
              <a:ext cx="974498" cy="799621"/>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95355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6691</TotalTime>
  <Words>1184</Words>
  <Application>Microsoft Office PowerPoint</Application>
  <PresentationFormat>Widescreen</PresentationFormat>
  <Paragraphs>194</Paragraphs>
  <Slides>16</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Agency FB</vt:lpstr>
      <vt:lpstr>Aptos</vt:lpstr>
      <vt:lpstr>Aptos Display</vt:lpstr>
      <vt:lpstr>Arial</vt:lpstr>
      <vt:lpstr>Calibri</vt:lpstr>
      <vt:lpstr>Calibri Light</vt:lpstr>
      <vt:lpstr>Courier New</vt:lpstr>
      <vt:lpstr>DT Flow Extrabold</vt:lpstr>
      <vt:lpstr>MV Boli</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Observable  Systems</vt:lpstr>
      <vt:lpstr>What is Observability?</vt:lpstr>
      <vt:lpstr>PowerPoint Presentation</vt:lpstr>
      <vt:lpstr>PowerPoint Presentation</vt:lpstr>
      <vt:lpstr>PowerPoint Presentation</vt:lpstr>
      <vt:lpstr>OpenTelemetry – Observability Framework</vt:lpstr>
      <vt:lpstr>Observability  Driven  Testing</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Sivasailem</dc:creator>
  <cp:lastModifiedBy>Sai Sivasailem</cp:lastModifiedBy>
  <cp:revision>60</cp:revision>
  <dcterms:created xsi:type="dcterms:W3CDTF">2024-03-30T21:41:01Z</dcterms:created>
  <dcterms:modified xsi:type="dcterms:W3CDTF">2024-04-18T22:47:50Z</dcterms:modified>
</cp:coreProperties>
</file>